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Lst>
  <p:notesMasterIdLst>
    <p:notesMasterId r:id="rId32"/>
  </p:notesMasterIdLst>
  <p:handoutMasterIdLst>
    <p:handoutMasterId r:id="rId33"/>
  </p:handoutMasterIdLst>
  <p:sldIdLst>
    <p:sldId id="256" r:id="rId2"/>
    <p:sldId id="257" r:id="rId3"/>
    <p:sldId id="260" r:id="rId4"/>
    <p:sldId id="263" r:id="rId5"/>
    <p:sldId id="296" r:id="rId6"/>
    <p:sldId id="293" r:id="rId7"/>
    <p:sldId id="258" r:id="rId8"/>
    <p:sldId id="295" r:id="rId9"/>
    <p:sldId id="298" r:id="rId10"/>
    <p:sldId id="306" r:id="rId11"/>
    <p:sldId id="299" r:id="rId12"/>
    <p:sldId id="300" r:id="rId13"/>
    <p:sldId id="301" r:id="rId14"/>
    <p:sldId id="302" r:id="rId15"/>
    <p:sldId id="303" r:id="rId16"/>
    <p:sldId id="304" r:id="rId17"/>
    <p:sldId id="313" r:id="rId18"/>
    <p:sldId id="312" r:id="rId19"/>
    <p:sldId id="307" r:id="rId20"/>
    <p:sldId id="308" r:id="rId21"/>
    <p:sldId id="309" r:id="rId22"/>
    <p:sldId id="310" r:id="rId23"/>
    <p:sldId id="311" r:id="rId24"/>
    <p:sldId id="314" r:id="rId25"/>
    <p:sldId id="261" r:id="rId26"/>
    <p:sldId id="317" r:id="rId27"/>
    <p:sldId id="319" r:id="rId28"/>
    <p:sldId id="318" r:id="rId29"/>
    <p:sldId id="315" r:id="rId30"/>
    <p:sldId id="268" r:id="rId31"/>
  </p:sldIdLst>
  <p:sldSz cx="9144000" cy="5143500" type="screen16x9"/>
  <p:notesSz cx="6858000" cy="9144000"/>
  <p:embeddedFontLst>
    <p:embeddedFont>
      <p:font typeface="Bebas Neue" panose="020B0606020202050201" pitchFamily="34" charset="77"/>
      <p:regular r:id="rId34"/>
    </p:embeddedFont>
    <p:embeddedFont>
      <p:font typeface="Nunito Light" panose="020F0302020204030204" pitchFamily="34" charset="0"/>
      <p:regular r:id="rId35"/>
      <p:italic r:id="rId36"/>
    </p:embeddedFont>
    <p:embeddedFont>
      <p:font typeface="Playfair Display ExtraBold" pitchFamily="2" charset="77"/>
      <p:bold r:id="rId37"/>
      <p:italic r:id="rId38"/>
      <p:boldItalic r:id="rId39"/>
    </p:embeddedFont>
    <p:embeddedFont>
      <p:font typeface="Roboto" panose="02000000000000000000" pitchFamily="2"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3E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5423DEE-2B50-46DA-91C8-524AE422FE48}">
  <a:tblStyle styleId="{B5423DEE-2B50-46DA-91C8-524AE422FE4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94"/>
    <p:restoredTop sz="94694"/>
  </p:normalViewPr>
  <p:slideViewPr>
    <p:cSldViewPr snapToGrid="0">
      <p:cViewPr varScale="1">
        <p:scale>
          <a:sx n="161" d="100"/>
          <a:sy n="161" d="100"/>
        </p:scale>
        <p:origin x="1000" y="200"/>
      </p:cViewPr>
      <p:guideLst>
        <p:guide orient="horz" pos="1620"/>
        <p:guide pos="2880"/>
      </p:guideLst>
    </p:cSldViewPr>
  </p:slideViewPr>
  <p:notesTextViewPr>
    <p:cViewPr>
      <p:scale>
        <a:sx n="1" d="1"/>
        <a:sy n="1" d="1"/>
      </p:scale>
      <p:origin x="0" y="0"/>
    </p:cViewPr>
  </p:notesTextViewPr>
  <p:notesViewPr>
    <p:cSldViewPr snapToGrid="0">
      <p:cViewPr varScale="1">
        <p:scale>
          <a:sx n="97" d="100"/>
          <a:sy n="97" d="100"/>
        </p:scale>
        <p:origin x="3120"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font" Target="fonts/font5.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8.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FDDB813-1B6A-4A48-AD47-69E1FE99D8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EEE0B48-1575-564E-9CE0-E0D090ACAC4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D5E4EF-239D-524F-B1A9-D5C587F2C67D}" type="datetimeFigureOut">
              <a:rPr lang="en-US" smtClean="0"/>
              <a:t>7/5/23</a:t>
            </a:fld>
            <a:endParaRPr lang="en-US"/>
          </a:p>
        </p:txBody>
      </p:sp>
      <p:sp>
        <p:nvSpPr>
          <p:cNvPr id="4" name="Footer Placeholder 3">
            <a:extLst>
              <a:ext uri="{FF2B5EF4-FFF2-40B4-BE49-F238E27FC236}">
                <a16:creationId xmlns:a16="http://schemas.microsoft.com/office/drawing/2014/main" id="{B8981502-6265-7C4D-8AB8-EDAD6959894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B3A7416-CC79-F74F-A541-6B5FD5793EE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7CB737-FC75-AA4F-891B-E72B690D42DB}" type="slidenum">
              <a:rPr lang="en-US" smtClean="0"/>
              <a:t>‹#›</a:t>
            </a:fld>
            <a:endParaRPr lang="en-US"/>
          </a:p>
        </p:txBody>
      </p:sp>
    </p:spTree>
    <p:extLst>
      <p:ext uri="{BB962C8B-B14F-4D97-AF65-F5344CB8AC3E}">
        <p14:creationId xmlns:p14="http://schemas.microsoft.com/office/powerpoint/2010/main" val="6585325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7943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7314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5125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0307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4927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4838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6405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1701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933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9309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08416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28812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54231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50537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8471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719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87567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97552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362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3c8230601d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13c8230601d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8666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3c8230601d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13c8230601d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922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3c823060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3c823060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0125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2026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44925" y="937300"/>
            <a:ext cx="6254700" cy="25029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307675" y="3440200"/>
            <a:ext cx="4528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56"/>
        <p:cNvGrpSpPr/>
        <p:nvPr/>
      </p:nvGrpSpPr>
      <p:grpSpPr>
        <a:xfrm>
          <a:off x="0" y="0"/>
          <a:ext cx="0" cy="0"/>
          <a:chOff x="0" y="0"/>
          <a:chExt cx="0" cy="0"/>
        </a:xfrm>
      </p:grpSpPr>
      <p:sp>
        <p:nvSpPr>
          <p:cNvPr id="57" name="Google Shape;57;p15"/>
          <p:cNvSpPr txBox="1">
            <a:spLocks noGrp="1"/>
          </p:cNvSpPr>
          <p:nvPr>
            <p:ph type="title"/>
          </p:nvPr>
        </p:nvSpPr>
        <p:spPr>
          <a:xfrm>
            <a:off x="2277000" y="2571750"/>
            <a:ext cx="45900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58" name="Google Shape;58;p15"/>
          <p:cNvSpPr txBox="1">
            <a:spLocks noGrp="1"/>
          </p:cNvSpPr>
          <p:nvPr>
            <p:ph type="subTitle" idx="1"/>
          </p:nvPr>
        </p:nvSpPr>
        <p:spPr>
          <a:xfrm>
            <a:off x="1444525" y="1687288"/>
            <a:ext cx="6255000" cy="83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20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59"/>
        <p:cNvGrpSpPr/>
        <p:nvPr/>
      </p:nvGrpSpPr>
      <p:grpSpPr>
        <a:xfrm>
          <a:off x="0" y="0"/>
          <a:ext cx="0" cy="0"/>
          <a:chOff x="0" y="0"/>
          <a:chExt cx="0" cy="0"/>
        </a:xfrm>
      </p:grpSpPr>
      <p:sp>
        <p:nvSpPr>
          <p:cNvPr id="60" name="Google Shape;60;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1" name="Google Shape;61;p16"/>
          <p:cNvSpPr txBox="1">
            <a:spLocks noGrp="1"/>
          </p:cNvSpPr>
          <p:nvPr>
            <p:ph type="subTitle" idx="1"/>
          </p:nvPr>
        </p:nvSpPr>
        <p:spPr>
          <a:xfrm>
            <a:off x="4618950" y="1583600"/>
            <a:ext cx="3805200" cy="299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b="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62" name="Google Shape;62;p16"/>
          <p:cNvSpPr txBox="1">
            <a:spLocks noGrp="1"/>
          </p:cNvSpPr>
          <p:nvPr>
            <p:ph type="subTitle" idx="2"/>
          </p:nvPr>
        </p:nvSpPr>
        <p:spPr>
          <a:xfrm>
            <a:off x="713225" y="1583600"/>
            <a:ext cx="3812100" cy="299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b="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2347938" y="540000"/>
            <a:ext cx="44481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8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5" name="Google Shape;65;p17"/>
          <p:cNvSpPr txBox="1">
            <a:spLocks noGrp="1"/>
          </p:cNvSpPr>
          <p:nvPr>
            <p:ph type="subTitle" idx="1"/>
          </p:nvPr>
        </p:nvSpPr>
        <p:spPr>
          <a:xfrm>
            <a:off x="2347900" y="1671425"/>
            <a:ext cx="4448100" cy="105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1600"/>
              </a:spcBef>
              <a:spcAft>
                <a:spcPts val="0"/>
              </a:spcAft>
              <a:buSzPts val="1100"/>
              <a:buNone/>
              <a:defRPr/>
            </a:lvl3pPr>
            <a:lvl4pPr lvl="3" algn="ctr" rtl="0">
              <a:lnSpc>
                <a:spcPct val="100000"/>
              </a:lnSpc>
              <a:spcBef>
                <a:spcPts val="1600"/>
              </a:spcBef>
              <a:spcAft>
                <a:spcPts val="0"/>
              </a:spcAft>
              <a:buSzPts val="1100"/>
              <a:buNone/>
              <a:defRPr/>
            </a:lvl4pPr>
            <a:lvl5pPr lvl="4" algn="ctr" rtl="0">
              <a:lnSpc>
                <a:spcPct val="100000"/>
              </a:lnSpc>
              <a:spcBef>
                <a:spcPts val="1600"/>
              </a:spcBef>
              <a:spcAft>
                <a:spcPts val="0"/>
              </a:spcAft>
              <a:buSzPts val="1100"/>
              <a:buNone/>
              <a:defRPr/>
            </a:lvl5pPr>
            <a:lvl6pPr lvl="5" algn="ctr" rtl="0">
              <a:lnSpc>
                <a:spcPct val="100000"/>
              </a:lnSpc>
              <a:spcBef>
                <a:spcPts val="1600"/>
              </a:spcBef>
              <a:spcAft>
                <a:spcPts val="0"/>
              </a:spcAft>
              <a:buSzPts val="1100"/>
              <a:buNone/>
              <a:defRPr/>
            </a:lvl6pPr>
            <a:lvl7pPr lvl="6" algn="ctr" rtl="0">
              <a:lnSpc>
                <a:spcPct val="100000"/>
              </a:lnSpc>
              <a:spcBef>
                <a:spcPts val="1600"/>
              </a:spcBef>
              <a:spcAft>
                <a:spcPts val="0"/>
              </a:spcAft>
              <a:buSzPts val="1100"/>
              <a:buNone/>
              <a:defRPr/>
            </a:lvl7pPr>
            <a:lvl8pPr lvl="7" algn="ctr" rtl="0">
              <a:lnSpc>
                <a:spcPct val="100000"/>
              </a:lnSpc>
              <a:spcBef>
                <a:spcPts val="1600"/>
              </a:spcBef>
              <a:spcAft>
                <a:spcPts val="0"/>
              </a:spcAft>
              <a:buSzPts val="1100"/>
              <a:buNone/>
              <a:defRPr/>
            </a:lvl8pPr>
            <a:lvl9pPr lvl="8" algn="ctr" rtl="0">
              <a:lnSpc>
                <a:spcPct val="100000"/>
              </a:lnSpc>
              <a:spcBef>
                <a:spcPts val="1600"/>
              </a:spcBef>
              <a:spcAft>
                <a:spcPts val="1600"/>
              </a:spcAft>
              <a:buSzPts val="11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CUSTOM">
    <p:spTree>
      <p:nvGrpSpPr>
        <p:cNvPr id="1" name="Shape 67"/>
        <p:cNvGrpSpPr/>
        <p:nvPr/>
      </p:nvGrpSpPr>
      <p:grpSpPr>
        <a:xfrm>
          <a:off x="0" y="0"/>
          <a:ext cx="0" cy="0"/>
          <a:chOff x="0" y="0"/>
          <a:chExt cx="0" cy="0"/>
        </a:xfrm>
      </p:grpSpPr>
      <p:sp>
        <p:nvSpPr>
          <p:cNvPr id="68" name="Google Shape;68;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9" name="Google Shape;69;p18"/>
          <p:cNvSpPr txBox="1">
            <a:spLocks noGrp="1"/>
          </p:cNvSpPr>
          <p:nvPr>
            <p:ph type="body" idx="1"/>
          </p:nvPr>
        </p:nvSpPr>
        <p:spPr>
          <a:xfrm>
            <a:off x="720000" y="1017796"/>
            <a:ext cx="7704000" cy="3810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SzPts val="1100"/>
              <a:buFont typeface="Nunito Light"/>
              <a:buChar char="●"/>
              <a:defRPr sz="1200"/>
            </a:lvl1pPr>
            <a:lvl2pPr marL="914400" lvl="1" indent="-298450" rtl="0">
              <a:lnSpc>
                <a:spcPct val="115000"/>
              </a:lnSpc>
              <a:spcBef>
                <a:spcPts val="1000"/>
              </a:spcBef>
              <a:spcAft>
                <a:spcPts val="0"/>
              </a:spcAft>
              <a:buSzPts val="1100"/>
              <a:buFont typeface="Nunito Light"/>
              <a:buChar char="○"/>
              <a:defRPr sz="1100">
                <a:solidFill>
                  <a:srgbClr val="434343"/>
                </a:solidFill>
              </a:defRPr>
            </a:lvl2pPr>
            <a:lvl3pPr marL="1371600" lvl="2" indent="-298450" rtl="0">
              <a:lnSpc>
                <a:spcPct val="115000"/>
              </a:lnSpc>
              <a:spcBef>
                <a:spcPts val="1600"/>
              </a:spcBef>
              <a:spcAft>
                <a:spcPts val="0"/>
              </a:spcAft>
              <a:buSzPts val="1100"/>
              <a:buFont typeface="Nunito Light"/>
              <a:buChar char="■"/>
              <a:defRPr sz="1100">
                <a:solidFill>
                  <a:srgbClr val="434343"/>
                </a:solidFill>
              </a:defRPr>
            </a:lvl3pPr>
            <a:lvl4pPr marL="1828800" lvl="3" indent="-298450" rtl="0">
              <a:lnSpc>
                <a:spcPct val="115000"/>
              </a:lnSpc>
              <a:spcBef>
                <a:spcPts val="1600"/>
              </a:spcBef>
              <a:spcAft>
                <a:spcPts val="0"/>
              </a:spcAft>
              <a:buSzPts val="1100"/>
              <a:buFont typeface="Nunito Light"/>
              <a:buChar char="●"/>
              <a:defRPr sz="1100">
                <a:solidFill>
                  <a:srgbClr val="434343"/>
                </a:solidFill>
              </a:defRPr>
            </a:lvl4pPr>
            <a:lvl5pPr marL="2286000" lvl="4" indent="-298450" rtl="0">
              <a:lnSpc>
                <a:spcPct val="115000"/>
              </a:lnSpc>
              <a:spcBef>
                <a:spcPts val="1600"/>
              </a:spcBef>
              <a:spcAft>
                <a:spcPts val="0"/>
              </a:spcAft>
              <a:buClr>
                <a:srgbClr val="434343"/>
              </a:buClr>
              <a:buSzPts val="1100"/>
              <a:buFont typeface="Nunito Light"/>
              <a:buChar char="○"/>
              <a:defRPr sz="1100">
                <a:solidFill>
                  <a:srgbClr val="434343"/>
                </a:solidFill>
              </a:defRPr>
            </a:lvl5pPr>
            <a:lvl6pPr marL="2743200" lvl="5" indent="-298450" rtl="0">
              <a:lnSpc>
                <a:spcPct val="115000"/>
              </a:lnSpc>
              <a:spcBef>
                <a:spcPts val="1600"/>
              </a:spcBef>
              <a:spcAft>
                <a:spcPts val="0"/>
              </a:spcAft>
              <a:buClr>
                <a:srgbClr val="434343"/>
              </a:buClr>
              <a:buSzPts val="1100"/>
              <a:buFont typeface="Nunito Light"/>
              <a:buChar char="■"/>
              <a:defRPr sz="1100">
                <a:solidFill>
                  <a:srgbClr val="434343"/>
                </a:solidFill>
              </a:defRPr>
            </a:lvl6pPr>
            <a:lvl7pPr marL="3200400" lvl="6" indent="-298450" rtl="0">
              <a:lnSpc>
                <a:spcPct val="115000"/>
              </a:lnSpc>
              <a:spcBef>
                <a:spcPts val="1600"/>
              </a:spcBef>
              <a:spcAft>
                <a:spcPts val="0"/>
              </a:spcAft>
              <a:buClr>
                <a:srgbClr val="434343"/>
              </a:buClr>
              <a:buSzPts val="1100"/>
              <a:buFont typeface="Nunito Light"/>
              <a:buChar char="●"/>
              <a:defRPr sz="1100">
                <a:solidFill>
                  <a:srgbClr val="434343"/>
                </a:solidFill>
              </a:defRPr>
            </a:lvl7pPr>
            <a:lvl8pPr marL="3657600" lvl="7" indent="-298450" rtl="0">
              <a:lnSpc>
                <a:spcPct val="115000"/>
              </a:lnSpc>
              <a:spcBef>
                <a:spcPts val="1600"/>
              </a:spcBef>
              <a:spcAft>
                <a:spcPts val="0"/>
              </a:spcAft>
              <a:buClr>
                <a:srgbClr val="434343"/>
              </a:buClr>
              <a:buSzPts val="1100"/>
              <a:buFont typeface="Nunito Light"/>
              <a:buChar char="○"/>
              <a:defRPr sz="1100">
                <a:solidFill>
                  <a:srgbClr val="434343"/>
                </a:solidFill>
              </a:defRPr>
            </a:lvl8pPr>
            <a:lvl9pPr marL="4114800" lvl="8" indent="-298450" rtl="0">
              <a:lnSpc>
                <a:spcPct val="115000"/>
              </a:lnSpc>
              <a:spcBef>
                <a:spcPts val="1600"/>
              </a:spcBef>
              <a:spcAft>
                <a:spcPts val="1600"/>
              </a:spcAft>
              <a:buClr>
                <a:srgbClr val="434343"/>
              </a:buClr>
              <a:buSzPts val="1100"/>
              <a:buFont typeface="Nunito Light"/>
              <a:buChar char="■"/>
              <a:defRPr sz="1100">
                <a:solidFill>
                  <a:srgbClr val="434343"/>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05475" y="3075100"/>
            <a:ext cx="61617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730939" y="1536024"/>
            <a:ext cx="1463400" cy="84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b="1">
                <a:latin typeface="Roboto"/>
                <a:ea typeface="Roboto"/>
                <a:cs typeface="Roboto"/>
                <a:sym typeface="Roboto"/>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txBox="1">
            <a:spLocks noGrp="1"/>
          </p:cNvSpPr>
          <p:nvPr>
            <p:ph type="subTitle" idx="1"/>
          </p:nvPr>
        </p:nvSpPr>
        <p:spPr>
          <a:xfrm>
            <a:off x="705600" y="3855550"/>
            <a:ext cx="61617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400"/>
            </a:lvl1pPr>
            <a:lvl2pPr lvl="1" algn="ctr" rtl="0">
              <a:lnSpc>
                <a:spcPct val="100000"/>
              </a:lnSpc>
              <a:spcBef>
                <a:spcPts val="0"/>
              </a:spcBef>
              <a:spcAft>
                <a:spcPts val="0"/>
              </a:spcAft>
              <a:buSzPts val="1100"/>
              <a:buNone/>
              <a:defRPr/>
            </a:lvl2pPr>
            <a:lvl3pPr lvl="2" algn="ctr" rtl="0">
              <a:lnSpc>
                <a:spcPct val="100000"/>
              </a:lnSpc>
              <a:spcBef>
                <a:spcPts val="1600"/>
              </a:spcBef>
              <a:spcAft>
                <a:spcPts val="0"/>
              </a:spcAft>
              <a:buSzPts val="1100"/>
              <a:buNone/>
              <a:defRPr/>
            </a:lvl3pPr>
            <a:lvl4pPr lvl="3" algn="ctr" rtl="0">
              <a:lnSpc>
                <a:spcPct val="100000"/>
              </a:lnSpc>
              <a:spcBef>
                <a:spcPts val="1600"/>
              </a:spcBef>
              <a:spcAft>
                <a:spcPts val="0"/>
              </a:spcAft>
              <a:buSzPts val="1100"/>
              <a:buNone/>
              <a:defRPr/>
            </a:lvl4pPr>
            <a:lvl5pPr lvl="4" algn="ctr" rtl="0">
              <a:lnSpc>
                <a:spcPct val="100000"/>
              </a:lnSpc>
              <a:spcBef>
                <a:spcPts val="1600"/>
              </a:spcBef>
              <a:spcAft>
                <a:spcPts val="0"/>
              </a:spcAft>
              <a:buSzPts val="1100"/>
              <a:buNone/>
              <a:defRPr/>
            </a:lvl5pPr>
            <a:lvl6pPr lvl="5" algn="ctr" rtl="0">
              <a:lnSpc>
                <a:spcPct val="100000"/>
              </a:lnSpc>
              <a:spcBef>
                <a:spcPts val="1600"/>
              </a:spcBef>
              <a:spcAft>
                <a:spcPts val="0"/>
              </a:spcAft>
              <a:buSzPts val="1100"/>
              <a:buNone/>
              <a:defRPr/>
            </a:lvl6pPr>
            <a:lvl7pPr lvl="6" algn="ctr" rtl="0">
              <a:lnSpc>
                <a:spcPct val="100000"/>
              </a:lnSpc>
              <a:spcBef>
                <a:spcPts val="1600"/>
              </a:spcBef>
              <a:spcAft>
                <a:spcPts val="0"/>
              </a:spcAft>
              <a:buSzPts val="1100"/>
              <a:buNone/>
              <a:defRPr/>
            </a:lvl7pPr>
            <a:lvl8pPr lvl="7" algn="ctr" rtl="0">
              <a:lnSpc>
                <a:spcPct val="100000"/>
              </a:lnSpc>
              <a:spcBef>
                <a:spcPts val="1600"/>
              </a:spcBef>
              <a:spcAft>
                <a:spcPts val="0"/>
              </a:spcAft>
              <a:buSzPts val="1100"/>
              <a:buNone/>
              <a:defRPr/>
            </a:lvl8pPr>
            <a:lvl9pPr lvl="8" algn="ctr" rtl="0">
              <a:lnSpc>
                <a:spcPct val="100000"/>
              </a:lnSpc>
              <a:spcBef>
                <a:spcPts val="1600"/>
              </a:spcBef>
              <a:spcAft>
                <a:spcPts val="1600"/>
              </a:spcAft>
              <a:buSzPts val="11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a:spLocks noGrp="1"/>
          </p:cNvSpPr>
          <p:nvPr>
            <p:ph type="pic" idx="2"/>
          </p:nvPr>
        </p:nvSpPr>
        <p:spPr>
          <a:xfrm>
            <a:off x="5083975" y="537575"/>
            <a:ext cx="3020100" cy="4064400"/>
          </a:xfrm>
          <a:prstGeom prst="rect">
            <a:avLst/>
          </a:prstGeom>
          <a:noFill/>
          <a:ln>
            <a:noFill/>
          </a:ln>
        </p:spPr>
      </p:sp>
      <p:sp>
        <p:nvSpPr>
          <p:cNvPr id="28" name="Google Shape;28;p7"/>
          <p:cNvSpPr txBox="1">
            <a:spLocks noGrp="1"/>
          </p:cNvSpPr>
          <p:nvPr>
            <p:ph type="title"/>
          </p:nvPr>
        </p:nvSpPr>
        <p:spPr>
          <a:xfrm>
            <a:off x="720000" y="445025"/>
            <a:ext cx="3852000" cy="705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 name="Google Shape;29;p7"/>
          <p:cNvSpPr txBox="1">
            <a:spLocks noGrp="1"/>
          </p:cNvSpPr>
          <p:nvPr>
            <p:ph type="subTitle" idx="1"/>
          </p:nvPr>
        </p:nvSpPr>
        <p:spPr>
          <a:xfrm>
            <a:off x="720000" y="1150025"/>
            <a:ext cx="3852000" cy="345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sz="11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100"/>
              <a:buFont typeface="Nunito Light"/>
              <a:buChar char="○"/>
              <a:defRPr/>
            </a:lvl5pPr>
            <a:lvl6pPr lvl="5" algn="ctr" rtl="0">
              <a:lnSpc>
                <a:spcPct val="100000"/>
              </a:lnSpc>
              <a:spcBef>
                <a:spcPts val="1600"/>
              </a:spcBef>
              <a:spcAft>
                <a:spcPts val="0"/>
              </a:spcAft>
              <a:buClr>
                <a:srgbClr val="999999"/>
              </a:buClr>
              <a:buSzPts val="11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1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15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34" name="Google Shape;34;p9"/>
          <p:cNvSpPr txBox="1">
            <a:spLocks noGrp="1"/>
          </p:cNvSpPr>
          <p:nvPr>
            <p:ph type="subTitle" idx="1"/>
          </p:nvPr>
        </p:nvSpPr>
        <p:spPr>
          <a:xfrm>
            <a:off x="2135550" y="3153500"/>
            <a:ext cx="4872900" cy="80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a:lvl2pPr>
            <a:lvl3pPr lvl="2" algn="ctr" rtl="0">
              <a:lnSpc>
                <a:spcPct val="100000"/>
              </a:lnSpc>
              <a:spcBef>
                <a:spcPts val="1600"/>
              </a:spcBef>
              <a:spcAft>
                <a:spcPts val="0"/>
              </a:spcAft>
              <a:buSzPts val="1100"/>
              <a:buNone/>
              <a:defRPr/>
            </a:lvl3pPr>
            <a:lvl4pPr lvl="3" algn="ctr" rtl="0">
              <a:lnSpc>
                <a:spcPct val="100000"/>
              </a:lnSpc>
              <a:spcBef>
                <a:spcPts val="1600"/>
              </a:spcBef>
              <a:spcAft>
                <a:spcPts val="0"/>
              </a:spcAft>
              <a:buSzPts val="1100"/>
              <a:buNone/>
              <a:defRPr/>
            </a:lvl4pPr>
            <a:lvl5pPr lvl="4" algn="ctr" rtl="0">
              <a:lnSpc>
                <a:spcPct val="100000"/>
              </a:lnSpc>
              <a:spcBef>
                <a:spcPts val="1600"/>
              </a:spcBef>
              <a:spcAft>
                <a:spcPts val="0"/>
              </a:spcAft>
              <a:buSzPts val="1100"/>
              <a:buNone/>
              <a:defRPr/>
            </a:lvl5pPr>
            <a:lvl6pPr lvl="5" algn="ctr" rtl="0">
              <a:lnSpc>
                <a:spcPct val="100000"/>
              </a:lnSpc>
              <a:spcBef>
                <a:spcPts val="1600"/>
              </a:spcBef>
              <a:spcAft>
                <a:spcPts val="0"/>
              </a:spcAft>
              <a:buSzPts val="1100"/>
              <a:buNone/>
              <a:defRPr/>
            </a:lvl6pPr>
            <a:lvl7pPr lvl="6" algn="ctr" rtl="0">
              <a:lnSpc>
                <a:spcPct val="100000"/>
              </a:lnSpc>
              <a:spcBef>
                <a:spcPts val="1600"/>
              </a:spcBef>
              <a:spcAft>
                <a:spcPts val="0"/>
              </a:spcAft>
              <a:buSzPts val="1100"/>
              <a:buNone/>
              <a:defRPr/>
            </a:lvl7pPr>
            <a:lvl8pPr lvl="7" algn="ctr" rtl="0">
              <a:lnSpc>
                <a:spcPct val="100000"/>
              </a:lnSpc>
              <a:spcBef>
                <a:spcPts val="1600"/>
              </a:spcBef>
              <a:spcAft>
                <a:spcPts val="0"/>
              </a:spcAft>
              <a:buSzPts val="1100"/>
              <a:buNone/>
              <a:defRPr/>
            </a:lvl8pPr>
            <a:lvl9pPr lvl="8" algn="ctr" rtl="0">
              <a:lnSpc>
                <a:spcPct val="100000"/>
              </a:lnSpc>
              <a:spcBef>
                <a:spcPts val="1600"/>
              </a:spcBef>
              <a:spcAft>
                <a:spcPts val="1600"/>
              </a:spcAft>
              <a:buSzPts val="11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284000" y="1288250"/>
            <a:ext cx="6576000" cy="197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39" name="Google Shape;39;p11"/>
          <p:cNvSpPr txBox="1">
            <a:spLocks noGrp="1"/>
          </p:cNvSpPr>
          <p:nvPr>
            <p:ph type="subTitle" idx="1"/>
          </p:nvPr>
        </p:nvSpPr>
        <p:spPr>
          <a:xfrm>
            <a:off x="1284000" y="3259075"/>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6_1">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3" name="Google Shape;43;p13"/>
          <p:cNvSpPr txBox="1">
            <a:spLocks noGrp="1"/>
          </p:cNvSpPr>
          <p:nvPr>
            <p:ph type="title" idx="2"/>
          </p:nvPr>
        </p:nvSpPr>
        <p:spPr>
          <a:xfrm>
            <a:off x="937625" y="2368396"/>
            <a:ext cx="2175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4" name="Google Shape;44;p13"/>
          <p:cNvSpPr txBox="1">
            <a:spLocks noGrp="1"/>
          </p:cNvSpPr>
          <p:nvPr>
            <p:ph type="subTitle" idx="1"/>
          </p:nvPr>
        </p:nvSpPr>
        <p:spPr>
          <a:xfrm>
            <a:off x="937625" y="2746761"/>
            <a:ext cx="2175300" cy="124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a:endParaRPr/>
          </a:p>
        </p:txBody>
      </p:sp>
      <p:sp>
        <p:nvSpPr>
          <p:cNvPr id="45" name="Google Shape;45;p13"/>
          <p:cNvSpPr txBox="1">
            <a:spLocks noGrp="1"/>
          </p:cNvSpPr>
          <p:nvPr>
            <p:ph type="title" idx="3"/>
          </p:nvPr>
        </p:nvSpPr>
        <p:spPr>
          <a:xfrm>
            <a:off x="3484346" y="2368396"/>
            <a:ext cx="2175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6" name="Google Shape;46;p13"/>
          <p:cNvSpPr txBox="1">
            <a:spLocks noGrp="1"/>
          </p:cNvSpPr>
          <p:nvPr>
            <p:ph type="subTitle" idx="4"/>
          </p:nvPr>
        </p:nvSpPr>
        <p:spPr>
          <a:xfrm>
            <a:off x="3484346" y="2746761"/>
            <a:ext cx="2175300" cy="124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a:endParaRPr/>
          </a:p>
        </p:txBody>
      </p:sp>
      <p:sp>
        <p:nvSpPr>
          <p:cNvPr id="47" name="Google Shape;47;p13"/>
          <p:cNvSpPr txBox="1">
            <a:spLocks noGrp="1"/>
          </p:cNvSpPr>
          <p:nvPr>
            <p:ph type="title" idx="5"/>
          </p:nvPr>
        </p:nvSpPr>
        <p:spPr>
          <a:xfrm>
            <a:off x="6031073" y="2368396"/>
            <a:ext cx="2175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8" name="Google Shape;48;p13"/>
          <p:cNvSpPr txBox="1">
            <a:spLocks noGrp="1"/>
          </p:cNvSpPr>
          <p:nvPr>
            <p:ph type="subTitle" idx="6"/>
          </p:nvPr>
        </p:nvSpPr>
        <p:spPr>
          <a:xfrm>
            <a:off x="6031073" y="2746761"/>
            <a:ext cx="2175300" cy="124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a:endParaRPr/>
          </a:p>
        </p:txBody>
      </p:sp>
      <p:sp>
        <p:nvSpPr>
          <p:cNvPr id="49" name="Google Shape;49;p13"/>
          <p:cNvSpPr txBox="1">
            <a:spLocks noGrp="1"/>
          </p:cNvSpPr>
          <p:nvPr>
            <p:ph type="title" idx="7" hasCustomPrompt="1"/>
          </p:nvPr>
        </p:nvSpPr>
        <p:spPr>
          <a:xfrm>
            <a:off x="1657925" y="177477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Roboto"/>
                <a:ea typeface="Roboto"/>
                <a:cs typeface="Roboto"/>
                <a:sym typeface="Robo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0" name="Google Shape;50;p13"/>
          <p:cNvSpPr txBox="1">
            <a:spLocks noGrp="1"/>
          </p:cNvSpPr>
          <p:nvPr>
            <p:ph type="title" idx="8" hasCustomPrompt="1"/>
          </p:nvPr>
        </p:nvSpPr>
        <p:spPr>
          <a:xfrm>
            <a:off x="4204646" y="177477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Roboto"/>
                <a:ea typeface="Roboto"/>
                <a:cs typeface="Roboto"/>
                <a:sym typeface="Robo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title" idx="9" hasCustomPrompt="1"/>
          </p:nvPr>
        </p:nvSpPr>
        <p:spPr>
          <a:xfrm>
            <a:off x="6751373" y="177477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Roboto"/>
                <a:ea typeface="Roboto"/>
                <a:cs typeface="Roboto"/>
                <a:sym typeface="Robo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ONE_COLUMN_TEXT_1">
    <p:spTree>
      <p:nvGrpSpPr>
        <p:cNvPr id="1" name="Shape 52"/>
        <p:cNvGrpSpPr/>
        <p:nvPr/>
      </p:nvGrpSpPr>
      <p:grpSpPr>
        <a:xfrm>
          <a:off x="0" y="0"/>
          <a:ext cx="0" cy="0"/>
          <a:chOff x="0" y="0"/>
          <a:chExt cx="0" cy="0"/>
        </a:xfrm>
      </p:grpSpPr>
      <p:sp>
        <p:nvSpPr>
          <p:cNvPr id="53" name="Google Shape;53;p14"/>
          <p:cNvSpPr>
            <a:spLocks noGrp="1"/>
          </p:cNvSpPr>
          <p:nvPr>
            <p:ph type="pic" idx="2"/>
          </p:nvPr>
        </p:nvSpPr>
        <p:spPr>
          <a:xfrm>
            <a:off x="983000" y="1346675"/>
            <a:ext cx="2755200" cy="3260700"/>
          </a:xfrm>
          <a:prstGeom prst="rect">
            <a:avLst/>
          </a:prstGeom>
          <a:noFill/>
          <a:ln>
            <a:noFill/>
          </a:ln>
        </p:spPr>
      </p:sp>
      <p:sp>
        <p:nvSpPr>
          <p:cNvPr id="54" name="Google Shape;54;p14"/>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 name="Google Shape;55;p14"/>
          <p:cNvSpPr txBox="1">
            <a:spLocks noGrp="1"/>
          </p:cNvSpPr>
          <p:nvPr>
            <p:ph type="subTitle" idx="1"/>
          </p:nvPr>
        </p:nvSpPr>
        <p:spPr>
          <a:xfrm>
            <a:off x="3840500" y="1343350"/>
            <a:ext cx="4590300" cy="326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Font typeface="Nunito Light"/>
              <a:buChar char="●"/>
              <a:defRPr sz="1100"/>
            </a:lvl1pPr>
            <a:lvl2pPr lvl="1" algn="ctr" rtl="0">
              <a:lnSpc>
                <a:spcPct val="100000"/>
              </a:lnSpc>
              <a:spcBef>
                <a:spcPts val="100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100"/>
              <a:buFont typeface="Nunito Light"/>
              <a:buChar char="○"/>
              <a:defRPr/>
            </a:lvl5pPr>
            <a:lvl6pPr lvl="5" algn="ctr" rtl="0">
              <a:lnSpc>
                <a:spcPct val="100000"/>
              </a:lnSpc>
              <a:spcBef>
                <a:spcPts val="1600"/>
              </a:spcBef>
              <a:spcAft>
                <a:spcPts val="0"/>
              </a:spcAft>
              <a:buClr>
                <a:srgbClr val="999999"/>
              </a:buClr>
              <a:buSzPts val="11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100"/>
              <a:buFont typeface="Nunito Light"/>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layfair Display ExtraBold"/>
              <a:buNone/>
              <a:defRPr sz="3500">
                <a:solidFill>
                  <a:schemeClr val="dk1"/>
                </a:solidFill>
                <a:latin typeface="Playfair Display ExtraBold"/>
                <a:ea typeface="Playfair Display ExtraBold"/>
                <a:cs typeface="Playfair Display ExtraBold"/>
                <a:sym typeface="Playfair Display ExtraBol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1pPr>
            <a:lvl2pPr marL="914400" lvl="1"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2pPr>
            <a:lvl3pPr marL="1371600" lvl="2"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3pPr>
            <a:lvl4pPr marL="1828800" lvl="3"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4pPr>
            <a:lvl5pPr marL="2286000" lvl="4"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5pPr>
            <a:lvl6pPr marL="2743200" lvl="5"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6pPr>
            <a:lvl7pPr marL="3200400" lvl="6"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7pPr>
            <a:lvl8pPr marL="3657600" lvl="7"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8pPr>
            <a:lvl9pPr marL="4114800" lvl="8" indent="-298450">
              <a:lnSpc>
                <a:spcPct val="115000"/>
              </a:lnSpc>
              <a:spcBef>
                <a:spcPts val="1600"/>
              </a:spcBef>
              <a:spcAft>
                <a:spcPts val="1600"/>
              </a:spcAft>
              <a:buClr>
                <a:schemeClr val="dk1"/>
              </a:buClr>
              <a:buSzPts val="1100"/>
              <a:buFont typeface="Roboto"/>
              <a:buChar char="■"/>
              <a:defRPr sz="1100">
                <a:solidFill>
                  <a:schemeClr val="dk1"/>
                </a:solidFill>
                <a:latin typeface="Roboto"/>
                <a:ea typeface="Roboto"/>
                <a:cs typeface="Roboto"/>
                <a:sym typeface="Roboto"/>
              </a:defRPr>
            </a:lvl9pPr>
          </a:lstStyle>
          <a:p>
            <a:endParaRPr dirty="0"/>
          </a:p>
        </p:txBody>
      </p:sp>
      <p:pic>
        <p:nvPicPr>
          <p:cNvPr id="3" name="Picture 2" descr="A picture containing text, logo, graphics, graphic design&#10;&#10;Description automatically generated">
            <a:extLst>
              <a:ext uri="{FF2B5EF4-FFF2-40B4-BE49-F238E27FC236}">
                <a16:creationId xmlns:a16="http://schemas.microsoft.com/office/drawing/2014/main" id="{B8C040F5-8919-9E46-8DCF-B08930030516}"/>
              </a:ext>
            </a:extLst>
          </p:cNvPr>
          <p:cNvPicPr>
            <a:picLocks noChangeAspect="1"/>
          </p:cNvPicPr>
          <p:nvPr userDrawn="1"/>
        </p:nvPicPr>
        <p:blipFill>
          <a:blip r:embed="rId15"/>
          <a:stretch>
            <a:fillRect/>
          </a:stretch>
        </p:blipFill>
        <p:spPr>
          <a:xfrm>
            <a:off x="0" y="10040"/>
            <a:ext cx="1317503" cy="930486"/>
          </a:xfrm>
          <a:prstGeom prst="rect">
            <a:avLst/>
          </a:prstGeom>
        </p:spPr>
      </p:pic>
      <p:pic>
        <p:nvPicPr>
          <p:cNvPr id="9" name="Picture 8" descr="A red text on a black background&#10;&#10;Description automatically generated with medium confidence">
            <a:extLst>
              <a:ext uri="{FF2B5EF4-FFF2-40B4-BE49-F238E27FC236}">
                <a16:creationId xmlns:a16="http://schemas.microsoft.com/office/drawing/2014/main" id="{0DE21555-AD77-7A45-9D23-2B43300BECCC}"/>
              </a:ext>
            </a:extLst>
          </p:cNvPr>
          <p:cNvPicPr>
            <a:picLocks noChangeAspect="1"/>
          </p:cNvPicPr>
          <p:nvPr userDrawn="1"/>
        </p:nvPicPr>
        <p:blipFill>
          <a:blip r:embed="rId16"/>
          <a:stretch>
            <a:fillRect/>
          </a:stretch>
        </p:blipFill>
        <p:spPr>
          <a:xfrm>
            <a:off x="7080070" y="3753170"/>
            <a:ext cx="2133600" cy="2133600"/>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0.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0.xml"/><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22"/>
          <p:cNvSpPr/>
          <p:nvPr/>
        </p:nvSpPr>
        <p:spPr>
          <a:xfrm>
            <a:off x="2533480" y="558978"/>
            <a:ext cx="3774300" cy="37743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2"/>
          <p:cNvSpPr txBox="1">
            <a:spLocks noGrp="1"/>
          </p:cNvSpPr>
          <p:nvPr>
            <p:ph type="ctrTitle"/>
          </p:nvPr>
        </p:nvSpPr>
        <p:spPr>
          <a:xfrm>
            <a:off x="1385920" y="638283"/>
            <a:ext cx="6254700" cy="250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Lending Club</a:t>
            </a:r>
            <a:br>
              <a:rPr lang="en" dirty="0"/>
            </a:br>
            <a:r>
              <a:rPr lang="en" sz="4800" dirty="0"/>
              <a:t>Case Study</a:t>
            </a:r>
            <a:endParaRPr sz="4800" dirty="0"/>
          </a:p>
        </p:txBody>
      </p:sp>
      <p:sp>
        <p:nvSpPr>
          <p:cNvPr id="82" name="Google Shape;82;p22"/>
          <p:cNvSpPr txBox="1">
            <a:spLocks noGrp="1"/>
          </p:cNvSpPr>
          <p:nvPr>
            <p:ph type="subTitle" idx="1"/>
          </p:nvPr>
        </p:nvSpPr>
        <p:spPr>
          <a:xfrm>
            <a:off x="2248870" y="3368638"/>
            <a:ext cx="45288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t>Submission</a:t>
            </a:r>
            <a:endParaRPr sz="1600" dirty="0"/>
          </a:p>
        </p:txBody>
      </p:sp>
      <p:grpSp>
        <p:nvGrpSpPr>
          <p:cNvPr id="83" name="Google Shape;83;p22"/>
          <p:cNvGrpSpPr/>
          <p:nvPr/>
        </p:nvGrpSpPr>
        <p:grpSpPr>
          <a:xfrm>
            <a:off x="6967625" y="394825"/>
            <a:ext cx="2582400" cy="289350"/>
            <a:chOff x="6967625" y="394825"/>
            <a:chExt cx="2582400" cy="289350"/>
          </a:xfrm>
        </p:grpSpPr>
        <p:sp>
          <p:nvSpPr>
            <p:cNvPr id="84" name="Google Shape;84;p22"/>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2"/>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2"/>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2"/>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2"/>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2"/>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2"/>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2"/>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2"/>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2"/>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2"/>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2"/>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2"/>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2"/>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2"/>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2"/>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2"/>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2"/>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2"/>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2"/>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2"/>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2"/>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2"/>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2"/>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2"/>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2"/>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2"/>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2"/>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2" name="Google Shape;112;p22"/>
          <p:cNvCxnSpPr>
            <a:cxnSpLocks/>
          </p:cNvCxnSpPr>
          <p:nvPr/>
        </p:nvCxnSpPr>
        <p:spPr>
          <a:xfrm>
            <a:off x="293225" y="4885268"/>
            <a:ext cx="6864900" cy="0"/>
          </a:xfrm>
          <a:prstGeom prst="straightConnector1">
            <a:avLst/>
          </a:prstGeom>
          <a:noFill/>
          <a:ln w="9525" cap="flat" cmpd="sng">
            <a:solidFill>
              <a:schemeClr val="dk1"/>
            </a:solidFill>
            <a:prstDash val="solid"/>
            <a:round/>
            <a:headEnd type="oval" w="med" len="med"/>
            <a:tailEnd type="oval" w="med" len="med"/>
          </a:ln>
        </p:spPr>
      </p:cxnSp>
      <p:grpSp>
        <p:nvGrpSpPr>
          <p:cNvPr id="113" name="Google Shape;113;p22"/>
          <p:cNvGrpSpPr/>
          <p:nvPr/>
        </p:nvGrpSpPr>
        <p:grpSpPr>
          <a:xfrm>
            <a:off x="1296915" y="1021833"/>
            <a:ext cx="289350" cy="867900"/>
            <a:chOff x="1006725" y="1731408"/>
            <a:chExt cx="289350" cy="867900"/>
          </a:xfrm>
        </p:grpSpPr>
        <p:sp>
          <p:nvSpPr>
            <p:cNvPr id="114" name="Google Shape;114;p22"/>
            <p:cNvSpPr/>
            <p:nvPr/>
          </p:nvSpPr>
          <p:spPr>
            <a:xfrm>
              <a:off x="1006725" y="1731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p:nvPr/>
          </p:nvSpPr>
          <p:spPr>
            <a:xfrm>
              <a:off x="1190175" y="1731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p:nvPr/>
          </p:nvSpPr>
          <p:spPr>
            <a:xfrm>
              <a:off x="1006725" y="1921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1190175" y="1921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22"/>
            <p:cNvSpPr/>
            <p:nvPr/>
          </p:nvSpPr>
          <p:spPr>
            <a:xfrm>
              <a:off x="1006725" y="2112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1190175" y="2112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p:nvPr/>
          </p:nvSpPr>
          <p:spPr>
            <a:xfrm>
              <a:off x="1006725" y="2302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p:nvPr/>
          </p:nvSpPr>
          <p:spPr>
            <a:xfrm>
              <a:off x="1190175" y="2302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2"/>
            <p:cNvSpPr/>
            <p:nvPr/>
          </p:nvSpPr>
          <p:spPr>
            <a:xfrm>
              <a:off x="1006725" y="2493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1190175" y="2493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82;p22">
            <a:extLst>
              <a:ext uri="{FF2B5EF4-FFF2-40B4-BE49-F238E27FC236}">
                <a16:creationId xmlns:a16="http://schemas.microsoft.com/office/drawing/2014/main" id="{872A7839-28F4-1648-9B41-909A85FA148D}"/>
              </a:ext>
            </a:extLst>
          </p:cNvPr>
          <p:cNvSpPr txBox="1">
            <a:spLocks/>
          </p:cNvSpPr>
          <p:nvPr/>
        </p:nvSpPr>
        <p:spPr>
          <a:xfrm>
            <a:off x="274158" y="4039441"/>
            <a:ext cx="4528800" cy="47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1"/>
              </a:buClr>
              <a:buSzPts val="1100"/>
              <a:buFont typeface="Roboto"/>
              <a:buNone/>
              <a:defRPr sz="1400" b="0" i="0" u="none" strike="noStrike" cap="none">
                <a:solidFill>
                  <a:schemeClr val="dk1"/>
                </a:solidFill>
                <a:latin typeface="Roboto"/>
                <a:ea typeface="Roboto"/>
                <a:cs typeface="Roboto"/>
                <a:sym typeface="Roboto"/>
              </a:defRPr>
            </a:lvl1pPr>
            <a:lvl2pPr marL="914400" marR="0" lvl="1" indent="-29845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2pPr>
            <a:lvl3pPr marL="1371600" marR="0" lvl="2" indent="-29845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3pPr>
            <a:lvl4pPr marL="1828800" marR="0" lvl="3" indent="-29845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4pPr>
            <a:lvl5pPr marL="2286000" marR="0" lvl="4" indent="-29845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5pPr>
            <a:lvl6pPr marL="2743200" marR="0" lvl="5" indent="-29845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6pPr>
            <a:lvl7pPr marL="3200400" marR="0" lvl="6" indent="-29845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7pPr>
            <a:lvl8pPr marL="3657600" marR="0" lvl="7" indent="-29845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8pPr>
            <a:lvl9pPr marL="4114800" marR="0" lvl="8" indent="-29845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9pPr>
          </a:lstStyle>
          <a:p>
            <a:pPr marL="0" indent="0" algn="l"/>
            <a:r>
              <a:rPr lang="en-IN" sz="1200" b="1" dirty="0"/>
              <a:t>Team:</a:t>
            </a:r>
          </a:p>
          <a:p>
            <a:pPr marL="0" indent="0" algn="l"/>
            <a:r>
              <a:rPr lang="en-IN" sz="1200" dirty="0"/>
              <a:t>Vikram </a:t>
            </a:r>
            <a:r>
              <a:rPr lang="en-IN" sz="1200" dirty="0" err="1"/>
              <a:t>Pawar</a:t>
            </a:r>
            <a:endParaRPr lang="en-IN" sz="1200" dirty="0"/>
          </a:p>
        </p:txBody>
      </p:sp>
      <p:sp>
        <p:nvSpPr>
          <p:cNvPr id="48" name="Google Shape;82;p22">
            <a:extLst>
              <a:ext uri="{FF2B5EF4-FFF2-40B4-BE49-F238E27FC236}">
                <a16:creationId xmlns:a16="http://schemas.microsoft.com/office/drawing/2014/main" id="{175BD82F-BC24-B843-9D69-E7EDC6940069}"/>
              </a:ext>
            </a:extLst>
          </p:cNvPr>
          <p:cNvSpPr txBox="1">
            <a:spLocks/>
          </p:cNvSpPr>
          <p:nvPr/>
        </p:nvSpPr>
        <p:spPr>
          <a:xfrm>
            <a:off x="269080" y="4491620"/>
            <a:ext cx="4528800" cy="47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1"/>
              </a:buClr>
              <a:buSzPts val="1100"/>
              <a:buFont typeface="Roboto"/>
              <a:buNone/>
              <a:defRPr sz="1400" b="0" i="0" u="none" strike="noStrike" cap="none">
                <a:solidFill>
                  <a:schemeClr val="dk1"/>
                </a:solidFill>
                <a:latin typeface="Roboto"/>
                <a:ea typeface="Roboto"/>
                <a:cs typeface="Roboto"/>
                <a:sym typeface="Roboto"/>
              </a:defRPr>
            </a:lvl1pPr>
            <a:lvl2pPr marL="914400" marR="0" lvl="1" indent="-29845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2pPr>
            <a:lvl3pPr marL="1371600" marR="0" lvl="2" indent="-29845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3pPr>
            <a:lvl4pPr marL="1828800" marR="0" lvl="3" indent="-29845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4pPr>
            <a:lvl5pPr marL="2286000" marR="0" lvl="4" indent="-29845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5pPr>
            <a:lvl6pPr marL="2743200" marR="0" lvl="5" indent="-29845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6pPr>
            <a:lvl7pPr marL="3200400" marR="0" lvl="6" indent="-29845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7pPr>
            <a:lvl8pPr marL="3657600" marR="0" lvl="7" indent="-29845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8pPr>
            <a:lvl9pPr marL="4114800" marR="0" lvl="8" indent="-29845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9pPr>
          </a:lstStyle>
          <a:p>
            <a:pPr marL="0" indent="0" algn="l"/>
            <a:r>
              <a:rPr lang="en-IN" sz="1200" b="1" dirty="0"/>
              <a:t>Date : </a:t>
            </a:r>
            <a:r>
              <a:rPr lang="en-IN" sz="1200" dirty="0"/>
              <a:t>5</a:t>
            </a:r>
            <a:r>
              <a:rPr lang="en-IN" sz="1200" baseline="30000" dirty="0"/>
              <a:t>th</a:t>
            </a:r>
            <a:r>
              <a:rPr lang="en-IN" sz="1200" dirty="0"/>
              <a:t> July 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grpSp>
        <p:nvGrpSpPr>
          <p:cNvPr id="210" name="Google Shape;210;p25"/>
          <p:cNvGrpSpPr/>
          <p:nvPr/>
        </p:nvGrpSpPr>
        <p:grpSpPr>
          <a:xfrm>
            <a:off x="269239" y="763524"/>
            <a:ext cx="2386800" cy="2386800"/>
            <a:chOff x="269239" y="624399"/>
            <a:chExt cx="2386800" cy="2386800"/>
          </a:xfrm>
        </p:grpSpPr>
        <p:sp>
          <p:nvSpPr>
            <p:cNvPr id="211" name="Google Shape;211;p25"/>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5"/>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 name="Google Shape;213;p25"/>
          <p:cNvSpPr/>
          <p:nvPr/>
        </p:nvSpPr>
        <p:spPr>
          <a:xfrm>
            <a:off x="746539" y="1240824"/>
            <a:ext cx="1432200" cy="14322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5"/>
          <p:cNvSpPr txBox="1">
            <a:spLocks noGrp="1"/>
          </p:cNvSpPr>
          <p:nvPr>
            <p:ph type="title"/>
          </p:nvPr>
        </p:nvSpPr>
        <p:spPr>
          <a:xfrm>
            <a:off x="705475" y="3075100"/>
            <a:ext cx="6613000" cy="70523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Analysis of </a:t>
            </a:r>
            <a:br>
              <a:rPr lang="en" sz="4000" dirty="0"/>
            </a:br>
            <a:r>
              <a:rPr lang="en" sz="4000" dirty="0"/>
              <a:t>Loan Attributes</a:t>
            </a:r>
            <a:endParaRPr sz="4000" dirty="0"/>
          </a:p>
        </p:txBody>
      </p:sp>
      <p:sp>
        <p:nvSpPr>
          <p:cNvPr id="215" name="Google Shape;215;p25"/>
          <p:cNvSpPr txBox="1">
            <a:spLocks noGrp="1"/>
          </p:cNvSpPr>
          <p:nvPr>
            <p:ph type="title" idx="2"/>
          </p:nvPr>
        </p:nvSpPr>
        <p:spPr>
          <a:xfrm>
            <a:off x="730939" y="1536024"/>
            <a:ext cx="1463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217" name="Google Shape;217;p25"/>
          <p:cNvGrpSpPr/>
          <p:nvPr/>
        </p:nvGrpSpPr>
        <p:grpSpPr>
          <a:xfrm>
            <a:off x="5117075" y="1073814"/>
            <a:ext cx="2582400" cy="289350"/>
            <a:chOff x="6967625" y="394825"/>
            <a:chExt cx="2582400" cy="289350"/>
          </a:xfrm>
        </p:grpSpPr>
        <p:sp>
          <p:nvSpPr>
            <p:cNvPr id="218" name="Google Shape;218;p25"/>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5"/>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5"/>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5"/>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5"/>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5"/>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5"/>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5"/>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5"/>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5"/>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5"/>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5"/>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5"/>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5"/>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5"/>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5"/>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5"/>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5"/>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5"/>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5"/>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5"/>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5"/>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5"/>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5"/>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5"/>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5"/>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5"/>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5"/>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46" name="Google Shape;246;p25"/>
          <p:cNvCxnSpPr>
            <a:cxnSpLocks/>
          </p:cNvCxnSpPr>
          <p:nvPr/>
        </p:nvCxnSpPr>
        <p:spPr>
          <a:xfrm>
            <a:off x="1532709" y="256850"/>
            <a:ext cx="6905691" cy="0"/>
          </a:xfrm>
          <a:prstGeom prst="straightConnector1">
            <a:avLst/>
          </a:prstGeom>
          <a:noFill/>
          <a:ln w="9525" cap="flat" cmpd="sng">
            <a:solidFill>
              <a:schemeClr val="dk1"/>
            </a:solidFill>
            <a:prstDash val="solid"/>
            <a:round/>
            <a:headEnd type="oval" w="med" len="med"/>
            <a:tailEnd type="oval" w="med" len="med"/>
          </a:ln>
        </p:spPr>
      </p:cxnSp>
      <p:grpSp>
        <p:nvGrpSpPr>
          <p:cNvPr id="247" name="Google Shape;247;p25"/>
          <p:cNvGrpSpPr/>
          <p:nvPr/>
        </p:nvGrpSpPr>
        <p:grpSpPr>
          <a:xfrm rot="5400000">
            <a:off x="8092063" y="4120614"/>
            <a:ext cx="677400" cy="289350"/>
            <a:chOff x="7539125" y="394825"/>
            <a:chExt cx="677400" cy="289350"/>
          </a:xfrm>
        </p:grpSpPr>
        <p:sp>
          <p:nvSpPr>
            <p:cNvPr id="248" name="Google Shape;248;p25"/>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5"/>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5"/>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5"/>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43815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7" name="Google Shape;307;p27"/>
          <p:cNvCxnSpPr>
            <a:cxnSpLocks/>
          </p:cNvCxnSpPr>
          <p:nvPr/>
        </p:nvCxnSpPr>
        <p:spPr>
          <a:xfrm>
            <a:off x="1248190" y="742881"/>
            <a:ext cx="7095932" cy="0"/>
          </a:xfrm>
          <a:prstGeom prst="straightConnector1">
            <a:avLst/>
          </a:prstGeom>
          <a:noFill/>
          <a:ln w="9525" cap="flat" cmpd="sng">
            <a:solidFill>
              <a:schemeClr val="dk1"/>
            </a:solidFill>
            <a:prstDash val="solid"/>
            <a:round/>
            <a:headEnd type="oval" w="med" len="med"/>
            <a:tailEnd type="oval" w="med" len="med"/>
          </a:ln>
        </p:spPr>
      </p:cxnSp>
      <p:sp>
        <p:nvSpPr>
          <p:cNvPr id="39" name="Google Shape;172;p24">
            <a:extLst>
              <a:ext uri="{FF2B5EF4-FFF2-40B4-BE49-F238E27FC236}">
                <a16:creationId xmlns:a16="http://schemas.microsoft.com/office/drawing/2014/main" id="{D86251D0-A5CD-A54F-87AD-D802E872A13E}"/>
              </a:ext>
            </a:extLst>
          </p:cNvPr>
          <p:cNvSpPr txBox="1">
            <a:spLocks/>
          </p:cNvSpPr>
          <p:nvPr/>
        </p:nvSpPr>
        <p:spPr>
          <a:xfrm>
            <a:off x="1248190" y="184687"/>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l"/>
            <a:r>
              <a:rPr lang="en-IN" dirty="0" err="1"/>
              <a:t>loan_status</a:t>
            </a:r>
            <a:endParaRPr lang="en-IN" dirty="0"/>
          </a:p>
        </p:txBody>
      </p:sp>
      <p:pic>
        <p:nvPicPr>
          <p:cNvPr id="2050" name="Picture 2">
            <a:extLst>
              <a:ext uri="{FF2B5EF4-FFF2-40B4-BE49-F238E27FC236}">
                <a16:creationId xmlns:a16="http://schemas.microsoft.com/office/drawing/2014/main" id="{72AD49BD-4367-5F45-9522-B7A2A2ABC3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8273" y="1011105"/>
            <a:ext cx="4750391" cy="2630593"/>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554;p32">
            <a:extLst>
              <a:ext uri="{FF2B5EF4-FFF2-40B4-BE49-F238E27FC236}">
                <a16:creationId xmlns:a16="http://schemas.microsoft.com/office/drawing/2014/main" id="{C94CAE37-027F-F243-BE5E-86C8175E2B02}"/>
              </a:ext>
            </a:extLst>
          </p:cNvPr>
          <p:cNvSpPr txBox="1">
            <a:spLocks/>
          </p:cNvSpPr>
          <p:nvPr/>
        </p:nvSpPr>
        <p:spPr>
          <a:xfrm>
            <a:off x="437321" y="4171428"/>
            <a:ext cx="7100515" cy="322821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44500" indent="-285750">
              <a:buFont typeface="Arial" panose="020B0604020202020204" pitchFamily="34" charset="0"/>
              <a:buChar char="•"/>
            </a:pPr>
            <a:r>
              <a:rPr lang="en-IN" dirty="0">
                <a:latin typeface="Helvetica Neue" panose="02000503000000020004" pitchFamily="2" charset="0"/>
              </a:rPr>
              <a:t>Lending Club have approx. 14% default rate as per the analysis</a:t>
            </a:r>
          </a:p>
        </p:txBody>
      </p:sp>
      <p:sp>
        <p:nvSpPr>
          <p:cNvPr id="10" name="Google Shape;554;p32">
            <a:extLst>
              <a:ext uri="{FF2B5EF4-FFF2-40B4-BE49-F238E27FC236}">
                <a16:creationId xmlns:a16="http://schemas.microsoft.com/office/drawing/2014/main" id="{06D51D45-32D1-6E4B-BDB6-17EF897224DE}"/>
              </a:ext>
            </a:extLst>
          </p:cNvPr>
          <p:cNvSpPr txBox="1">
            <a:spLocks/>
          </p:cNvSpPr>
          <p:nvPr/>
        </p:nvSpPr>
        <p:spPr>
          <a:xfrm>
            <a:off x="5273041" y="1455090"/>
            <a:ext cx="7100515" cy="322821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sz="1000" dirty="0">
                <a:latin typeface="Helvetica Neue" panose="02000503000000020004" pitchFamily="2" charset="0"/>
              </a:rPr>
              <a:t>0 : Fully Paid Loans</a:t>
            </a:r>
          </a:p>
          <a:p>
            <a:pPr marL="158750"/>
            <a:r>
              <a:rPr lang="en-IN" sz="1000" dirty="0">
                <a:latin typeface="Helvetica Neue" panose="02000503000000020004" pitchFamily="2" charset="0"/>
              </a:rPr>
              <a:t>1 : Defaulted Loans</a:t>
            </a:r>
          </a:p>
        </p:txBody>
      </p:sp>
    </p:spTree>
    <p:extLst>
      <p:ext uri="{BB962C8B-B14F-4D97-AF65-F5344CB8AC3E}">
        <p14:creationId xmlns:p14="http://schemas.microsoft.com/office/powerpoint/2010/main" val="26838945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7" name="Google Shape;307;p27"/>
          <p:cNvCxnSpPr>
            <a:cxnSpLocks/>
          </p:cNvCxnSpPr>
          <p:nvPr/>
        </p:nvCxnSpPr>
        <p:spPr>
          <a:xfrm>
            <a:off x="1248190" y="742881"/>
            <a:ext cx="7095932" cy="0"/>
          </a:xfrm>
          <a:prstGeom prst="straightConnector1">
            <a:avLst/>
          </a:prstGeom>
          <a:noFill/>
          <a:ln w="9525" cap="flat" cmpd="sng">
            <a:solidFill>
              <a:schemeClr val="dk1"/>
            </a:solidFill>
            <a:prstDash val="solid"/>
            <a:round/>
            <a:headEnd type="oval" w="med" len="med"/>
            <a:tailEnd type="oval" w="med" len="med"/>
          </a:ln>
        </p:spPr>
      </p:cxnSp>
      <p:sp>
        <p:nvSpPr>
          <p:cNvPr id="39" name="Google Shape;172;p24">
            <a:extLst>
              <a:ext uri="{FF2B5EF4-FFF2-40B4-BE49-F238E27FC236}">
                <a16:creationId xmlns:a16="http://schemas.microsoft.com/office/drawing/2014/main" id="{D86251D0-A5CD-A54F-87AD-D802E872A13E}"/>
              </a:ext>
            </a:extLst>
          </p:cNvPr>
          <p:cNvSpPr txBox="1">
            <a:spLocks/>
          </p:cNvSpPr>
          <p:nvPr/>
        </p:nvSpPr>
        <p:spPr>
          <a:xfrm>
            <a:off x="1248190" y="184687"/>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l"/>
            <a:r>
              <a:rPr lang="en-IN" dirty="0"/>
              <a:t>Loan Amount (</a:t>
            </a:r>
            <a:r>
              <a:rPr lang="en-IN" dirty="0" err="1"/>
              <a:t>loan_amount</a:t>
            </a:r>
            <a:r>
              <a:rPr lang="en-IN" dirty="0"/>
              <a:t>)</a:t>
            </a:r>
          </a:p>
        </p:txBody>
      </p:sp>
      <p:sp>
        <p:nvSpPr>
          <p:cNvPr id="9" name="Google Shape;554;p32">
            <a:extLst>
              <a:ext uri="{FF2B5EF4-FFF2-40B4-BE49-F238E27FC236}">
                <a16:creationId xmlns:a16="http://schemas.microsoft.com/office/drawing/2014/main" id="{C94CAE37-027F-F243-BE5E-86C8175E2B02}"/>
              </a:ext>
            </a:extLst>
          </p:cNvPr>
          <p:cNvSpPr txBox="1">
            <a:spLocks/>
          </p:cNvSpPr>
          <p:nvPr/>
        </p:nvSpPr>
        <p:spPr>
          <a:xfrm>
            <a:off x="-143124" y="3256798"/>
            <a:ext cx="6935162" cy="6516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44500" indent="-285750">
              <a:buFont typeface="Arial" panose="020B0604020202020204" pitchFamily="34" charset="0"/>
              <a:buChar char="•"/>
            </a:pPr>
            <a:r>
              <a:rPr lang="en-IN" sz="1200" dirty="0">
                <a:latin typeface="Helvetica Neue" panose="02000503000000020004" pitchFamily="2" charset="0"/>
              </a:rPr>
              <a:t>Major loans are sanctioned between 5k to 10k</a:t>
            </a:r>
          </a:p>
          <a:p>
            <a:pPr marL="444500" indent="-285750">
              <a:buFont typeface="Arial" panose="020B0604020202020204" pitchFamily="34" charset="0"/>
              <a:buChar char="•"/>
            </a:pPr>
            <a:endParaRPr lang="en-IN" sz="1200" dirty="0">
              <a:latin typeface="Helvetica Neue" panose="02000503000000020004" pitchFamily="2" charset="0"/>
            </a:endParaRPr>
          </a:p>
          <a:p>
            <a:pPr marL="444500" indent="-285750">
              <a:buFont typeface="Arial" panose="020B0604020202020204" pitchFamily="34" charset="0"/>
              <a:buChar char="•"/>
            </a:pPr>
            <a:r>
              <a:rPr lang="en-IN" sz="1200" dirty="0">
                <a:latin typeface="Helvetica Neue" panose="02000503000000020004" pitchFamily="2" charset="0"/>
              </a:rPr>
              <a:t>Loans in range of 5K-10K are more but default by customer on this loans is lesser</a:t>
            </a:r>
          </a:p>
          <a:p>
            <a:pPr marL="444500" indent="-285750">
              <a:buFont typeface="Arial" panose="020B0604020202020204" pitchFamily="34" charset="0"/>
              <a:buChar char="•"/>
            </a:pPr>
            <a:endParaRPr lang="en-IN" sz="1200" dirty="0">
              <a:latin typeface="Helvetica Neue" panose="02000503000000020004" pitchFamily="2" charset="0"/>
            </a:endParaRPr>
          </a:p>
          <a:p>
            <a:pPr marL="444500" indent="-285750">
              <a:buFont typeface="Arial" panose="020B0604020202020204" pitchFamily="34" charset="0"/>
              <a:buChar char="•"/>
            </a:pPr>
            <a:r>
              <a:rPr lang="en-IN" sz="1200" dirty="0">
                <a:latin typeface="Helvetica Neue" panose="02000503000000020004" pitchFamily="2" charset="0"/>
              </a:rPr>
              <a:t>Whereas loans taken for amount 15K and above is comparatively lesser but have higher chance of default by customer</a:t>
            </a:r>
          </a:p>
        </p:txBody>
      </p:sp>
      <p:pic>
        <p:nvPicPr>
          <p:cNvPr id="3076" name="Picture 4">
            <a:extLst>
              <a:ext uri="{FF2B5EF4-FFF2-40B4-BE49-F238E27FC236}">
                <a16:creationId xmlns:a16="http://schemas.microsoft.com/office/drawing/2014/main" id="{405C9D44-43B0-6743-886F-9E342B4F63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3220" y="1164377"/>
            <a:ext cx="1976933" cy="169586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green line graph with numbers&#10;&#10;Description automatically generated">
            <a:extLst>
              <a:ext uri="{FF2B5EF4-FFF2-40B4-BE49-F238E27FC236}">
                <a16:creationId xmlns:a16="http://schemas.microsoft.com/office/drawing/2014/main" id="{B62B6DC8-CE81-744A-990A-E67573985D8B}"/>
              </a:ext>
            </a:extLst>
          </p:cNvPr>
          <p:cNvPicPr>
            <a:picLocks noChangeAspect="1"/>
          </p:cNvPicPr>
          <p:nvPr/>
        </p:nvPicPr>
        <p:blipFill>
          <a:blip r:embed="rId4"/>
          <a:stretch>
            <a:fillRect/>
          </a:stretch>
        </p:blipFill>
        <p:spPr>
          <a:xfrm>
            <a:off x="9317" y="1165655"/>
            <a:ext cx="3167335" cy="1444643"/>
          </a:xfrm>
          <a:prstGeom prst="rect">
            <a:avLst/>
          </a:prstGeom>
        </p:spPr>
      </p:pic>
      <p:pic>
        <p:nvPicPr>
          <p:cNvPr id="5" name="Picture 4" descr="A graph of a bar chart&#10;&#10;Description automatically generated">
            <a:extLst>
              <a:ext uri="{FF2B5EF4-FFF2-40B4-BE49-F238E27FC236}">
                <a16:creationId xmlns:a16="http://schemas.microsoft.com/office/drawing/2014/main" id="{087D0A3B-20BE-CD42-A153-CD1DD3A14230}"/>
              </a:ext>
            </a:extLst>
          </p:cNvPr>
          <p:cNvPicPr>
            <a:picLocks noChangeAspect="1"/>
          </p:cNvPicPr>
          <p:nvPr/>
        </p:nvPicPr>
        <p:blipFill>
          <a:blip r:embed="rId5"/>
          <a:stretch>
            <a:fillRect/>
          </a:stretch>
        </p:blipFill>
        <p:spPr>
          <a:xfrm>
            <a:off x="5587314" y="1084479"/>
            <a:ext cx="3444909" cy="2148665"/>
          </a:xfrm>
          <a:prstGeom prst="rect">
            <a:avLst/>
          </a:prstGeom>
        </p:spPr>
      </p:pic>
      <p:sp>
        <p:nvSpPr>
          <p:cNvPr id="14" name="Google Shape;554;p32">
            <a:extLst>
              <a:ext uri="{FF2B5EF4-FFF2-40B4-BE49-F238E27FC236}">
                <a16:creationId xmlns:a16="http://schemas.microsoft.com/office/drawing/2014/main" id="{EB215137-CE73-6C40-9032-306700C8AFE3}"/>
              </a:ext>
            </a:extLst>
          </p:cNvPr>
          <p:cNvSpPr txBox="1">
            <a:spLocks/>
          </p:cNvSpPr>
          <p:nvPr/>
        </p:nvSpPr>
        <p:spPr>
          <a:xfrm>
            <a:off x="1834231" y="719824"/>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Univariate Analysis</a:t>
            </a:r>
          </a:p>
        </p:txBody>
      </p:sp>
      <p:sp>
        <p:nvSpPr>
          <p:cNvPr id="15" name="Google Shape;554;p32">
            <a:extLst>
              <a:ext uri="{FF2B5EF4-FFF2-40B4-BE49-F238E27FC236}">
                <a16:creationId xmlns:a16="http://schemas.microsoft.com/office/drawing/2014/main" id="{2F6A9F98-74FD-FF45-9BD2-A23DC414C1D0}"/>
              </a:ext>
            </a:extLst>
          </p:cNvPr>
          <p:cNvSpPr txBox="1">
            <a:spLocks/>
          </p:cNvSpPr>
          <p:nvPr/>
        </p:nvSpPr>
        <p:spPr>
          <a:xfrm>
            <a:off x="6275417" y="682261"/>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Bivariate Analysis</a:t>
            </a:r>
          </a:p>
        </p:txBody>
      </p:sp>
      <p:cxnSp>
        <p:nvCxnSpPr>
          <p:cNvPr id="7" name="Straight Connector 6">
            <a:extLst>
              <a:ext uri="{FF2B5EF4-FFF2-40B4-BE49-F238E27FC236}">
                <a16:creationId xmlns:a16="http://schemas.microsoft.com/office/drawing/2014/main" id="{E43FCCF0-E982-3D42-8125-8C30CE4D8C01}"/>
              </a:ext>
            </a:extLst>
          </p:cNvPr>
          <p:cNvCxnSpPr>
            <a:cxnSpLocks/>
          </p:cNvCxnSpPr>
          <p:nvPr/>
        </p:nvCxnSpPr>
        <p:spPr>
          <a:xfrm>
            <a:off x="5477509" y="867698"/>
            <a:ext cx="0" cy="2535460"/>
          </a:xfrm>
          <a:prstGeom prst="line">
            <a:avLst/>
          </a:prstGeom>
        </p:spPr>
        <p:style>
          <a:lnRef idx="1">
            <a:schemeClr val="dk1"/>
          </a:lnRef>
          <a:fillRef idx="0">
            <a:schemeClr val="dk1"/>
          </a:fillRef>
          <a:effectRef idx="0">
            <a:schemeClr val="dk1"/>
          </a:effectRef>
          <a:fontRef idx="minor">
            <a:schemeClr val="tx1"/>
          </a:fontRef>
        </p:style>
      </p:cxnSp>
      <p:sp>
        <p:nvSpPr>
          <p:cNvPr id="22" name="Google Shape;554;p32">
            <a:extLst>
              <a:ext uri="{FF2B5EF4-FFF2-40B4-BE49-F238E27FC236}">
                <a16:creationId xmlns:a16="http://schemas.microsoft.com/office/drawing/2014/main" id="{43A2A258-1088-6342-B113-C7DEA88B0A0D}"/>
              </a:ext>
            </a:extLst>
          </p:cNvPr>
          <p:cNvSpPr txBox="1">
            <a:spLocks/>
          </p:cNvSpPr>
          <p:nvPr/>
        </p:nvSpPr>
        <p:spPr>
          <a:xfrm>
            <a:off x="-143124" y="4729662"/>
            <a:ext cx="6935162" cy="6516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sz="1600" b="1" dirty="0">
                <a:latin typeface="Helvetica Neue" panose="02000503000000020004" pitchFamily="2" charset="0"/>
              </a:rPr>
              <a:t>Is strong attribute for loan default? : Yes</a:t>
            </a:r>
          </a:p>
        </p:txBody>
      </p:sp>
    </p:spTree>
    <p:extLst>
      <p:ext uri="{BB962C8B-B14F-4D97-AF65-F5344CB8AC3E}">
        <p14:creationId xmlns:p14="http://schemas.microsoft.com/office/powerpoint/2010/main" val="17420572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7" name="Google Shape;307;p27"/>
          <p:cNvCxnSpPr>
            <a:cxnSpLocks/>
          </p:cNvCxnSpPr>
          <p:nvPr/>
        </p:nvCxnSpPr>
        <p:spPr>
          <a:xfrm>
            <a:off x="1248190" y="742881"/>
            <a:ext cx="7095932" cy="0"/>
          </a:xfrm>
          <a:prstGeom prst="straightConnector1">
            <a:avLst/>
          </a:prstGeom>
          <a:noFill/>
          <a:ln w="9525" cap="flat" cmpd="sng">
            <a:solidFill>
              <a:schemeClr val="dk1"/>
            </a:solidFill>
            <a:prstDash val="solid"/>
            <a:round/>
            <a:headEnd type="oval" w="med" len="med"/>
            <a:tailEnd type="oval" w="med" len="med"/>
          </a:ln>
        </p:spPr>
      </p:cxnSp>
      <p:sp>
        <p:nvSpPr>
          <p:cNvPr id="39" name="Google Shape;172;p24">
            <a:extLst>
              <a:ext uri="{FF2B5EF4-FFF2-40B4-BE49-F238E27FC236}">
                <a16:creationId xmlns:a16="http://schemas.microsoft.com/office/drawing/2014/main" id="{D86251D0-A5CD-A54F-87AD-D802E872A13E}"/>
              </a:ext>
            </a:extLst>
          </p:cNvPr>
          <p:cNvSpPr txBox="1">
            <a:spLocks/>
          </p:cNvSpPr>
          <p:nvPr/>
        </p:nvSpPr>
        <p:spPr>
          <a:xfrm>
            <a:off x="1248190" y="184687"/>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l"/>
            <a:r>
              <a:rPr lang="en-IN" dirty="0"/>
              <a:t>Loan Funded Amount (</a:t>
            </a:r>
            <a:r>
              <a:rPr lang="en-IN" dirty="0" err="1"/>
              <a:t>funded_amount</a:t>
            </a:r>
            <a:r>
              <a:rPr lang="en-IN" dirty="0"/>
              <a:t>)</a:t>
            </a:r>
          </a:p>
        </p:txBody>
      </p:sp>
      <p:sp>
        <p:nvSpPr>
          <p:cNvPr id="9" name="Google Shape;554;p32">
            <a:extLst>
              <a:ext uri="{FF2B5EF4-FFF2-40B4-BE49-F238E27FC236}">
                <a16:creationId xmlns:a16="http://schemas.microsoft.com/office/drawing/2014/main" id="{C94CAE37-027F-F243-BE5E-86C8175E2B02}"/>
              </a:ext>
            </a:extLst>
          </p:cNvPr>
          <p:cNvSpPr txBox="1">
            <a:spLocks/>
          </p:cNvSpPr>
          <p:nvPr/>
        </p:nvSpPr>
        <p:spPr>
          <a:xfrm>
            <a:off x="-143124" y="3116511"/>
            <a:ext cx="6122502" cy="45728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44500" indent="-285750">
              <a:buFont typeface="Arial" panose="020B0604020202020204" pitchFamily="34" charset="0"/>
              <a:buChar char="•"/>
            </a:pPr>
            <a:r>
              <a:rPr lang="en-IN" sz="1200" dirty="0">
                <a:latin typeface="Helvetica Neue" panose="02000503000000020004" pitchFamily="2" charset="0"/>
              </a:rPr>
              <a:t>Most of the </a:t>
            </a:r>
            <a:r>
              <a:rPr lang="en-IN" sz="1200" dirty="0" err="1">
                <a:latin typeface="Helvetica Neue" panose="02000503000000020004" pitchFamily="2" charset="0"/>
              </a:rPr>
              <a:t>funded_amnt</a:t>
            </a:r>
            <a:r>
              <a:rPr lang="en-IN" sz="1200" dirty="0">
                <a:latin typeface="Helvetica Neue" panose="02000503000000020004" pitchFamily="2" charset="0"/>
              </a:rPr>
              <a:t> is in the range of 5K to 15K which is obvious considering the loan amount sanctioned are higher in same range</a:t>
            </a:r>
          </a:p>
          <a:p>
            <a:pPr marL="444500" indent="-285750">
              <a:buFont typeface="Arial" panose="020B0604020202020204" pitchFamily="34" charset="0"/>
              <a:buChar char="•"/>
            </a:pPr>
            <a:endParaRPr lang="en-IN" sz="1200" dirty="0">
              <a:latin typeface="Helvetica Neue" panose="02000503000000020004" pitchFamily="2" charset="0"/>
            </a:endParaRPr>
          </a:p>
          <a:p>
            <a:pPr marL="444500" indent="-285750">
              <a:buFont typeface="Arial" panose="020B0604020202020204" pitchFamily="34" charset="0"/>
              <a:buChar char="•"/>
            </a:pPr>
            <a:r>
              <a:rPr lang="en-IN" sz="1200" dirty="0">
                <a:latin typeface="Helvetica Neue" panose="02000503000000020004" pitchFamily="2" charset="0"/>
              </a:rPr>
              <a:t>Similar to </a:t>
            </a:r>
            <a:r>
              <a:rPr lang="en-IN" sz="1200" dirty="0" err="1">
                <a:latin typeface="Helvetica Neue" panose="02000503000000020004" pitchFamily="2" charset="0"/>
              </a:rPr>
              <a:t>loan_amount</a:t>
            </a:r>
            <a:r>
              <a:rPr lang="en-IN" sz="1200" dirty="0">
                <a:latin typeface="Helvetica Neue" panose="02000503000000020004" pitchFamily="2" charset="0"/>
              </a:rPr>
              <a:t>, we are seeing more loans are funded in range of 5K-10K range but default by customer on this loans is lesser compare to 15K &amp; above funded loans</a:t>
            </a:r>
          </a:p>
          <a:p>
            <a:pPr marL="444500" indent="-285750">
              <a:buFont typeface="Arial" panose="020B0604020202020204" pitchFamily="34" charset="0"/>
              <a:buChar char="•"/>
            </a:pPr>
            <a:endParaRPr lang="en-IN" sz="1200" dirty="0">
              <a:latin typeface="Helvetica Neue" panose="02000503000000020004" pitchFamily="2" charset="0"/>
            </a:endParaRPr>
          </a:p>
          <a:p>
            <a:pPr marL="444500" indent="-285750">
              <a:buFont typeface="Arial" panose="020B0604020202020204" pitchFamily="34" charset="0"/>
              <a:buChar char="•"/>
            </a:pPr>
            <a:r>
              <a:rPr lang="en-IN" sz="1200" dirty="0">
                <a:latin typeface="Helvetica Neue" panose="02000503000000020004" pitchFamily="2" charset="0"/>
              </a:rPr>
              <a:t>15K and above funded loans are having higher chance of default by customer</a:t>
            </a:r>
          </a:p>
        </p:txBody>
      </p:sp>
      <p:sp>
        <p:nvSpPr>
          <p:cNvPr id="14" name="Google Shape;554;p32">
            <a:extLst>
              <a:ext uri="{FF2B5EF4-FFF2-40B4-BE49-F238E27FC236}">
                <a16:creationId xmlns:a16="http://schemas.microsoft.com/office/drawing/2014/main" id="{EB215137-CE73-6C40-9032-306700C8AFE3}"/>
              </a:ext>
            </a:extLst>
          </p:cNvPr>
          <p:cNvSpPr txBox="1">
            <a:spLocks/>
          </p:cNvSpPr>
          <p:nvPr/>
        </p:nvSpPr>
        <p:spPr>
          <a:xfrm>
            <a:off x="1834231" y="719824"/>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Univariate Analysis</a:t>
            </a:r>
          </a:p>
        </p:txBody>
      </p:sp>
      <p:sp>
        <p:nvSpPr>
          <p:cNvPr id="15" name="Google Shape;554;p32">
            <a:extLst>
              <a:ext uri="{FF2B5EF4-FFF2-40B4-BE49-F238E27FC236}">
                <a16:creationId xmlns:a16="http://schemas.microsoft.com/office/drawing/2014/main" id="{2F6A9F98-74FD-FF45-9BD2-A23DC414C1D0}"/>
              </a:ext>
            </a:extLst>
          </p:cNvPr>
          <p:cNvSpPr txBox="1">
            <a:spLocks/>
          </p:cNvSpPr>
          <p:nvPr/>
        </p:nvSpPr>
        <p:spPr>
          <a:xfrm>
            <a:off x="6275417" y="682261"/>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Bivariate Analysis</a:t>
            </a:r>
          </a:p>
        </p:txBody>
      </p:sp>
      <p:cxnSp>
        <p:nvCxnSpPr>
          <p:cNvPr id="7" name="Straight Connector 6">
            <a:extLst>
              <a:ext uri="{FF2B5EF4-FFF2-40B4-BE49-F238E27FC236}">
                <a16:creationId xmlns:a16="http://schemas.microsoft.com/office/drawing/2014/main" id="{E43FCCF0-E982-3D42-8125-8C30CE4D8C01}"/>
              </a:ext>
            </a:extLst>
          </p:cNvPr>
          <p:cNvCxnSpPr>
            <a:cxnSpLocks/>
          </p:cNvCxnSpPr>
          <p:nvPr/>
        </p:nvCxnSpPr>
        <p:spPr>
          <a:xfrm>
            <a:off x="5477509" y="867698"/>
            <a:ext cx="0" cy="2535460"/>
          </a:xfrm>
          <a:prstGeom prst="line">
            <a:avLst/>
          </a:prstGeom>
        </p:spPr>
        <p:style>
          <a:lnRef idx="1">
            <a:schemeClr val="dk1"/>
          </a:lnRef>
          <a:fillRef idx="0">
            <a:schemeClr val="dk1"/>
          </a:fillRef>
          <a:effectRef idx="0">
            <a:schemeClr val="dk1"/>
          </a:effectRef>
          <a:fontRef idx="minor">
            <a:schemeClr val="tx1"/>
          </a:fontRef>
        </p:style>
      </p:cxnSp>
      <p:sp>
        <p:nvSpPr>
          <p:cNvPr id="22" name="Google Shape;554;p32">
            <a:extLst>
              <a:ext uri="{FF2B5EF4-FFF2-40B4-BE49-F238E27FC236}">
                <a16:creationId xmlns:a16="http://schemas.microsoft.com/office/drawing/2014/main" id="{43A2A258-1088-6342-B113-C7DEA88B0A0D}"/>
              </a:ext>
            </a:extLst>
          </p:cNvPr>
          <p:cNvSpPr txBox="1">
            <a:spLocks/>
          </p:cNvSpPr>
          <p:nvPr/>
        </p:nvSpPr>
        <p:spPr>
          <a:xfrm>
            <a:off x="-143124" y="4729662"/>
            <a:ext cx="6935162" cy="6516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sz="1600" b="1" dirty="0">
                <a:latin typeface="Helvetica Neue" panose="02000503000000020004" pitchFamily="2" charset="0"/>
              </a:rPr>
              <a:t>Is strong attribute for loan default? : Yes</a:t>
            </a:r>
          </a:p>
        </p:txBody>
      </p:sp>
      <p:pic>
        <p:nvPicPr>
          <p:cNvPr id="4" name="Picture 3" descr="A graph showing a green line&#10;&#10;Description automatically generated">
            <a:extLst>
              <a:ext uri="{FF2B5EF4-FFF2-40B4-BE49-F238E27FC236}">
                <a16:creationId xmlns:a16="http://schemas.microsoft.com/office/drawing/2014/main" id="{878A5CFE-0765-CD46-876E-C62C86ACBC9D}"/>
              </a:ext>
            </a:extLst>
          </p:cNvPr>
          <p:cNvPicPr>
            <a:picLocks noChangeAspect="1"/>
          </p:cNvPicPr>
          <p:nvPr/>
        </p:nvPicPr>
        <p:blipFill>
          <a:blip r:embed="rId3"/>
          <a:stretch>
            <a:fillRect/>
          </a:stretch>
        </p:blipFill>
        <p:spPr>
          <a:xfrm>
            <a:off x="0" y="1263231"/>
            <a:ext cx="3194407" cy="1498152"/>
          </a:xfrm>
          <a:prstGeom prst="rect">
            <a:avLst/>
          </a:prstGeom>
        </p:spPr>
      </p:pic>
      <p:pic>
        <p:nvPicPr>
          <p:cNvPr id="4098" name="Picture 2">
            <a:extLst>
              <a:ext uri="{FF2B5EF4-FFF2-40B4-BE49-F238E27FC236}">
                <a16:creationId xmlns:a16="http://schemas.microsoft.com/office/drawing/2014/main" id="{C1A0ADED-B2A3-C845-8F97-0D07C6FBEC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6325" y="1182180"/>
            <a:ext cx="2179265" cy="18694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graph of a bar chart&#10;&#10;Description automatically generated">
            <a:extLst>
              <a:ext uri="{FF2B5EF4-FFF2-40B4-BE49-F238E27FC236}">
                <a16:creationId xmlns:a16="http://schemas.microsoft.com/office/drawing/2014/main" id="{6070D75F-1DDC-AB49-B5ED-23692F42AA3A}"/>
              </a:ext>
            </a:extLst>
          </p:cNvPr>
          <p:cNvPicPr>
            <a:picLocks noChangeAspect="1"/>
          </p:cNvPicPr>
          <p:nvPr/>
        </p:nvPicPr>
        <p:blipFill>
          <a:blip r:embed="rId5"/>
          <a:stretch>
            <a:fillRect/>
          </a:stretch>
        </p:blipFill>
        <p:spPr>
          <a:xfrm>
            <a:off x="5667179" y="1170177"/>
            <a:ext cx="3414763" cy="2077949"/>
          </a:xfrm>
          <a:prstGeom prst="rect">
            <a:avLst/>
          </a:prstGeom>
        </p:spPr>
      </p:pic>
    </p:spTree>
    <p:extLst>
      <p:ext uri="{BB962C8B-B14F-4D97-AF65-F5344CB8AC3E}">
        <p14:creationId xmlns:p14="http://schemas.microsoft.com/office/powerpoint/2010/main" val="2018435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7" name="Google Shape;307;p27"/>
          <p:cNvCxnSpPr>
            <a:cxnSpLocks/>
          </p:cNvCxnSpPr>
          <p:nvPr/>
        </p:nvCxnSpPr>
        <p:spPr>
          <a:xfrm>
            <a:off x="1248190" y="742881"/>
            <a:ext cx="7095932" cy="0"/>
          </a:xfrm>
          <a:prstGeom prst="straightConnector1">
            <a:avLst/>
          </a:prstGeom>
          <a:noFill/>
          <a:ln w="9525" cap="flat" cmpd="sng">
            <a:solidFill>
              <a:schemeClr val="dk1"/>
            </a:solidFill>
            <a:prstDash val="solid"/>
            <a:round/>
            <a:headEnd type="oval" w="med" len="med"/>
            <a:tailEnd type="oval" w="med" len="med"/>
          </a:ln>
        </p:spPr>
      </p:cxnSp>
      <p:sp>
        <p:nvSpPr>
          <p:cNvPr id="39" name="Google Shape;172;p24">
            <a:extLst>
              <a:ext uri="{FF2B5EF4-FFF2-40B4-BE49-F238E27FC236}">
                <a16:creationId xmlns:a16="http://schemas.microsoft.com/office/drawing/2014/main" id="{D86251D0-A5CD-A54F-87AD-D802E872A13E}"/>
              </a:ext>
            </a:extLst>
          </p:cNvPr>
          <p:cNvSpPr txBox="1">
            <a:spLocks/>
          </p:cNvSpPr>
          <p:nvPr/>
        </p:nvSpPr>
        <p:spPr>
          <a:xfrm>
            <a:off x="1248190" y="184687"/>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l"/>
            <a:r>
              <a:rPr lang="en-IN" dirty="0"/>
              <a:t>Interest Rate of loan (</a:t>
            </a:r>
            <a:r>
              <a:rPr lang="en-IN" dirty="0" err="1"/>
              <a:t>int_rate</a:t>
            </a:r>
            <a:r>
              <a:rPr lang="en-IN" dirty="0"/>
              <a:t>)</a:t>
            </a:r>
          </a:p>
        </p:txBody>
      </p:sp>
      <p:sp>
        <p:nvSpPr>
          <p:cNvPr id="9" name="Google Shape;554;p32">
            <a:extLst>
              <a:ext uri="{FF2B5EF4-FFF2-40B4-BE49-F238E27FC236}">
                <a16:creationId xmlns:a16="http://schemas.microsoft.com/office/drawing/2014/main" id="{C94CAE37-027F-F243-BE5E-86C8175E2B02}"/>
              </a:ext>
            </a:extLst>
          </p:cNvPr>
          <p:cNvSpPr txBox="1">
            <a:spLocks/>
          </p:cNvSpPr>
          <p:nvPr/>
        </p:nvSpPr>
        <p:spPr>
          <a:xfrm>
            <a:off x="-192669" y="3203631"/>
            <a:ext cx="7794111" cy="48701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44500" indent="-285750">
              <a:buFont typeface="Arial" panose="020B0604020202020204" pitchFamily="34" charset="0"/>
              <a:buChar char="•"/>
            </a:pPr>
            <a:r>
              <a:rPr lang="en-IN" sz="1200" dirty="0">
                <a:latin typeface="Helvetica Neue" panose="02000503000000020004" pitchFamily="2" charset="0"/>
              </a:rPr>
              <a:t>Lending Club seems to be sanctioning loans at higher interest rate</a:t>
            </a:r>
          </a:p>
          <a:p>
            <a:pPr marL="444500" indent="-285750">
              <a:buFont typeface="Arial" panose="020B0604020202020204" pitchFamily="34" charset="0"/>
              <a:buChar char="•"/>
            </a:pPr>
            <a:endParaRPr lang="en-IN" sz="1200" dirty="0">
              <a:latin typeface="Helvetica Neue" panose="02000503000000020004" pitchFamily="2" charset="0"/>
            </a:endParaRPr>
          </a:p>
          <a:p>
            <a:pPr marL="444500" indent="-285750">
              <a:buFont typeface="Arial" panose="020B0604020202020204" pitchFamily="34" charset="0"/>
              <a:buChar char="•"/>
            </a:pPr>
            <a:r>
              <a:rPr lang="en-IN" sz="1200" dirty="0">
                <a:latin typeface="Helvetica Neue" panose="02000503000000020004" pitchFamily="2" charset="0"/>
              </a:rPr>
              <a:t>Majority of the interest rate is in the range of 5% to 14% going at the max to 24%</a:t>
            </a:r>
          </a:p>
          <a:p>
            <a:pPr marL="158750"/>
            <a:endParaRPr lang="en-IN" sz="1200" dirty="0">
              <a:latin typeface="Helvetica Neue" panose="02000503000000020004" pitchFamily="2" charset="0"/>
            </a:endParaRPr>
          </a:p>
          <a:p>
            <a:pPr marL="444500" indent="-285750">
              <a:buFont typeface="Arial" panose="020B0604020202020204" pitchFamily="34" charset="0"/>
              <a:buChar char="•"/>
            </a:pPr>
            <a:r>
              <a:rPr lang="en-IN" sz="1200" dirty="0">
                <a:latin typeface="Helvetica Neue" panose="02000503000000020004" pitchFamily="2" charset="0"/>
              </a:rPr>
              <a:t>As the </a:t>
            </a:r>
            <a:r>
              <a:rPr lang="en-IN" sz="1200" dirty="0" err="1">
                <a:latin typeface="Helvetica Neue" panose="02000503000000020004" pitchFamily="2" charset="0"/>
              </a:rPr>
              <a:t>inerest</a:t>
            </a:r>
            <a:r>
              <a:rPr lang="en-IN" sz="1200" dirty="0">
                <a:latin typeface="Helvetica Neue" panose="02000503000000020004" pitchFamily="2" charset="0"/>
              </a:rPr>
              <a:t> rate increases the the default percent increases steeply</a:t>
            </a:r>
          </a:p>
          <a:p>
            <a:pPr marL="444500" indent="-285750">
              <a:buFont typeface="Arial" panose="020B0604020202020204" pitchFamily="34" charset="0"/>
              <a:buChar char="•"/>
            </a:pPr>
            <a:endParaRPr lang="en-IN" sz="1200" dirty="0">
              <a:latin typeface="Helvetica Neue" panose="02000503000000020004" pitchFamily="2" charset="0"/>
            </a:endParaRPr>
          </a:p>
          <a:p>
            <a:pPr marL="444500" indent="-285750">
              <a:buFont typeface="Arial" panose="020B0604020202020204" pitchFamily="34" charset="0"/>
              <a:buChar char="•"/>
            </a:pPr>
            <a:r>
              <a:rPr lang="en-IN" sz="1200" dirty="0">
                <a:latin typeface="Helvetica Neue" panose="02000503000000020004" pitchFamily="2" charset="0"/>
              </a:rPr>
              <a:t>Loans with Very High interest rate of 14% and above have possibility of </a:t>
            </a:r>
            <a:r>
              <a:rPr lang="en-IN" sz="1200" dirty="0" err="1">
                <a:latin typeface="Helvetica Neue" panose="02000503000000020004" pitchFamily="2" charset="0"/>
              </a:rPr>
              <a:t>chargeoff</a:t>
            </a:r>
            <a:endParaRPr lang="en-IN" sz="1200" dirty="0">
              <a:latin typeface="Helvetica Neue" panose="02000503000000020004" pitchFamily="2" charset="0"/>
            </a:endParaRPr>
          </a:p>
          <a:p>
            <a:pPr marL="158750"/>
            <a:br>
              <a:rPr lang="en-IN" sz="1200" dirty="0">
                <a:latin typeface="Helvetica Neue" panose="02000503000000020004" pitchFamily="2" charset="0"/>
              </a:rPr>
            </a:br>
            <a:endParaRPr lang="en-IN" sz="1200" dirty="0">
              <a:latin typeface="Helvetica Neue" panose="02000503000000020004" pitchFamily="2" charset="0"/>
            </a:endParaRPr>
          </a:p>
        </p:txBody>
      </p:sp>
      <p:sp>
        <p:nvSpPr>
          <p:cNvPr id="14" name="Google Shape;554;p32">
            <a:extLst>
              <a:ext uri="{FF2B5EF4-FFF2-40B4-BE49-F238E27FC236}">
                <a16:creationId xmlns:a16="http://schemas.microsoft.com/office/drawing/2014/main" id="{EB215137-CE73-6C40-9032-306700C8AFE3}"/>
              </a:ext>
            </a:extLst>
          </p:cNvPr>
          <p:cNvSpPr txBox="1">
            <a:spLocks/>
          </p:cNvSpPr>
          <p:nvPr/>
        </p:nvSpPr>
        <p:spPr>
          <a:xfrm>
            <a:off x="1834231" y="719824"/>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Univariate Analysis</a:t>
            </a:r>
          </a:p>
        </p:txBody>
      </p:sp>
      <p:sp>
        <p:nvSpPr>
          <p:cNvPr id="15" name="Google Shape;554;p32">
            <a:extLst>
              <a:ext uri="{FF2B5EF4-FFF2-40B4-BE49-F238E27FC236}">
                <a16:creationId xmlns:a16="http://schemas.microsoft.com/office/drawing/2014/main" id="{2F6A9F98-74FD-FF45-9BD2-A23DC414C1D0}"/>
              </a:ext>
            </a:extLst>
          </p:cNvPr>
          <p:cNvSpPr txBox="1">
            <a:spLocks/>
          </p:cNvSpPr>
          <p:nvPr/>
        </p:nvSpPr>
        <p:spPr>
          <a:xfrm>
            <a:off x="6275417" y="682261"/>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Bivariate Analysis</a:t>
            </a:r>
          </a:p>
        </p:txBody>
      </p:sp>
      <p:cxnSp>
        <p:nvCxnSpPr>
          <p:cNvPr id="7" name="Straight Connector 6">
            <a:extLst>
              <a:ext uri="{FF2B5EF4-FFF2-40B4-BE49-F238E27FC236}">
                <a16:creationId xmlns:a16="http://schemas.microsoft.com/office/drawing/2014/main" id="{E43FCCF0-E982-3D42-8125-8C30CE4D8C01}"/>
              </a:ext>
            </a:extLst>
          </p:cNvPr>
          <p:cNvCxnSpPr>
            <a:cxnSpLocks/>
          </p:cNvCxnSpPr>
          <p:nvPr/>
        </p:nvCxnSpPr>
        <p:spPr>
          <a:xfrm>
            <a:off x="5477509" y="867698"/>
            <a:ext cx="0" cy="2535460"/>
          </a:xfrm>
          <a:prstGeom prst="line">
            <a:avLst/>
          </a:prstGeom>
        </p:spPr>
        <p:style>
          <a:lnRef idx="1">
            <a:schemeClr val="dk1"/>
          </a:lnRef>
          <a:fillRef idx="0">
            <a:schemeClr val="dk1"/>
          </a:fillRef>
          <a:effectRef idx="0">
            <a:schemeClr val="dk1"/>
          </a:effectRef>
          <a:fontRef idx="minor">
            <a:schemeClr val="tx1"/>
          </a:fontRef>
        </p:style>
      </p:cxnSp>
      <p:sp>
        <p:nvSpPr>
          <p:cNvPr id="22" name="Google Shape;554;p32">
            <a:extLst>
              <a:ext uri="{FF2B5EF4-FFF2-40B4-BE49-F238E27FC236}">
                <a16:creationId xmlns:a16="http://schemas.microsoft.com/office/drawing/2014/main" id="{43A2A258-1088-6342-B113-C7DEA88B0A0D}"/>
              </a:ext>
            </a:extLst>
          </p:cNvPr>
          <p:cNvSpPr txBox="1">
            <a:spLocks/>
          </p:cNvSpPr>
          <p:nvPr/>
        </p:nvSpPr>
        <p:spPr>
          <a:xfrm>
            <a:off x="-143124" y="4729662"/>
            <a:ext cx="6935162" cy="6516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sz="1600" b="1" dirty="0">
                <a:latin typeface="Helvetica Neue" panose="02000503000000020004" pitchFamily="2" charset="0"/>
              </a:rPr>
              <a:t>Is strong attribute for loan default? : Yes</a:t>
            </a:r>
          </a:p>
        </p:txBody>
      </p:sp>
      <p:pic>
        <p:nvPicPr>
          <p:cNvPr id="3" name="Picture 2" descr="A green line graph with a line&#10;&#10;Description automatically generated">
            <a:extLst>
              <a:ext uri="{FF2B5EF4-FFF2-40B4-BE49-F238E27FC236}">
                <a16:creationId xmlns:a16="http://schemas.microsoft.com/office/drawing/2014/main" id="{4A2E1B4E-22FB-8047-B754-30783D4B12D1}"/>
              </a:ext>
            </a:extLst>
          </p:cNvPr>
          <p:cNvPicPr>
            <a:picLocks noChangeAspect="1"/>
          </p:cNvPicPr>
          <p:nvPr/>
        </p:nvPicPr>
        <p:blipFill>
          <a:blip r:embed="rId3"/>
          <a:stretch>
            <a:fillRect/>
          </a:stretch>
        </p:blipFill>
        <p:spPr>
          <a:xfrm>
            <a:off x="0" y="1244401"/>
            <a:ext cx="3132348" cy="1459320"/>
          </a:xfrm>
          <a:prstGeom prst="rect">
            <a:avLst/>
          </a:prstGeom>
        </p:spPr>
      </p:pic>
      <p:pic>
        <p:nvPicPr>
          <p:cNvPr id="5122" name="Picture 2">
            <a:extLst>
              <a:ext uri="{FF2B5EF4-FFF2-40B4-BE49-F238E27FC236}">
                <a16:creationId xmlns:a16="http://schemas.microsoft.com/office/drawing/2014/main" id="{5221D9A7-E53D-6C4B-9DD7-AE5FE243AA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4155" y="1121445"/>
            <a:ext cx="2181547" cy="19557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bar chart with different colored squares&#10;&#10;Description automatically generated">
            <a:extLst>
              <a:ext uri="{FF2B5EF4-FFF2-40B4-BE49-F238E27FC236}">
                <a16:creationId xmlns:a16="http://schemas.microsoft.com/office/drawing/2014/main" id="{274D4521-8F74-C44E-A6DB-64A5C369DD52}"/>
              </a:ext>
            </a:extLst>
          </p:cNvPr>
          <p:cNvPicPr>
            <a:picLocks noChangeAspect="1"/>
          </p:cNvPicPr>
          <p:nvPr/>
        </p:nvPicPr>
        <p:blipFill>
          <a:blip r:embed="rId5"/>
          <a:stretch>
            <a:fillRect/>
          </a:stretch>
        </p:blipFill>
        <p:spPr>
          <a:xfrm>
            <a:off x="5571590" y="1074097"/>
            <a:ext cx="3476358" cy="2129534"/>
          </a:xfrm>
          <a:prstGeom prst="rect">
            <a:avLst/>
          </a:prstGeom>
        </p:spPr>
      </p:pic>
    </p:spTree>
    <p:extLst>
      <p:ext uri="{BB962C8B-B14F-4D97-AF65-F5344CB8AC3E}">
        <p14:creationId xmlns:p14="http://schemas.microsoft.com/office/powerpoint/2010/main" val="1647926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7" name="Google Shape;307;p27"/>
          <p:cNvCxnSpPr>
            <a:cxnSpLocks/>
          </p:cNvCxnSpPr>
          <p:nvPr/>
        </p:nvCxnSpPr>
        <p:spPr>
          <a:xfrm>
            <a:off x="1248190" y="742881"/>
            <a:ext cx="7095932" cy="0"/>
          </a:xfrm>
          <a:prstGeom prst="straightConnector1">
            <a:avLst/>
          </a:prstGeom>
          <a:noFill/>
          <a:ln w="9525" cap="flat" cmpd="sng">
            <a:solidFill>
              <a:schemeClr val="dk1"/>
            </a:solidFill>
            <a:prstDash val="solid"/>
            <a:round/>
            <a:headEnd type="oval" w="med" len="med"/>
            <a:tailEnd type="oval" w="med" len="med"/>
          </a:ln>
        </p:spPr>
      </p:cxnSp>
      <p:sp>
        <p:nvSpPr>
          <p:cNvPr id="39" name="Google Shape;172;p24">
            <a:extLst>
              <a:ext uri="{FF2B5EF4-FFF2-40B4-BE49-F238E27FC236}">
                <a16:creationId xmlns:a16="http://schemas.microsoft.com/office/drawing/2014/main" id="{D86251D0-A5CD-A54F-87AD-D802E872A13E}"/>
              </a:ext>
            </a:extLst>
          </p:cNvPr>
          <p:cNvSpPr txBox="1">
            <a:spLocks/>
          </p:cNvSpPr>
          <p:nvPr/>
        </p:nvSpPr>
        <p:spPr>
          <a:xfrm>
            <a:off x="1248190" y="184687"/>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l"/>
            <a:r>
              <a:rPr lang="en-IN" dirty="0"/>
              <a:t>Term of loan (term)</a:t>
            </a:r>
          </a:p>
        </p:txBody>
      </p:sp>
      <p:sp>
        <p:nvSpPr>
          <p:cNvPr id="9" name="Google Shape;554;p32">
            <a:extLst>
              <a:ext uri="{FF2B5EF4-FFF2-40B4-BE49-F238E27FC236}">
                <a16:creationId xmlns:a16="http://schemas.microsoft.com/office/drawing/2014/main" id="{C94CAE37-027F-F243-BE5E-86C8175E2B02}"/>
              </a:ext>
            </a:extLst>
          </p:cNvPr>
          <p:cNvSpPr txBox="1">
            <a:spLocks/>
          </p:cNvSpPr>
          <p:nvPr/>
        </p:nvSpPr>
        <p:spPr>
          <a:xfrm>
            <a:off x="-143124" y="3609108"/>
            <a:ext cx="7794111" cy="48701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44500" indent="-285750">
              <a:buFont typeface="Arial" panose="020B0604020202020204" pitchFamily="34" charset="0"/>
              <a:buChar char="•"/>
            </a:pPr>
            <a:r>
              <a:rPr lang="en-IN" sz="1200" dirty="0">
                <a:latin typeface="Helvetica Neue" panose="02000503000000020004" pitchFamily="2" charset="0"/>
              </a:rPr>
              <a:t>Majority of the loans are in with term of 36 months</a:t>
            </a:r>
          </a:p>
          <a:p>
            <a:pPr marL="444500" indent="-285750">
              <a:buFont typeface="Arial" panose="020B0604020202020204" pitchFamily="34" charset="0"/>
              <a:buChar char="•"/>
            </a:pPr>
            <a:endParaRPr lang="en-IN" sz="1200" dirty="0">
              <a:latin typeface="Helvetica Neue" panose="02000503000000020004" pitchFamily="2" charset="0"/>
            </a:endParaRPr>
          </a:p>
          <a:p>
            <a:pPr marL="444500" indent="-285750">
              <a:buFont typeface="Arial" panose="020B0604020202020204" pitchFamily="34" charset="0"/>
              <a:buChar char="•"/>
            </a:pPr>
            <a:r>
              <a:rPr lang="en-IN" sz="1200" dirty="0">
                <a:latin typeface="Helvetica Neue" panose="02000503000000020004" pitchFamily="2" charset="0"/>
              </a:rPr>
              <a:t>Applications with term=60 potentially will have high Charge Offs</a:t>
            </a:r>
          </a:p>
          <a:p>
            <a:pPr marL="158750"/>
            <a:br>
              <a:rPr lang="en-IN" sz="1200" dirty="0">
                <a:latin typeface="Helvetica Neue" panose="02000503000000020004" pitchFamily="2" charset="0"/>
              </a:rPr>
            </a:br>
            <a:endParaRPr lang="en-IN" sz="1200" dirty="0">
              <a:latin typeface="Helvetica Neue" panose="02000503000000020004" pitchFamily="2" charset="0"/>
            </a:endParaRPr>
          </a:p>
        </p:txBody>
      </p:sp>
      <p:sp>
        <p:nvSpPr>
          <p:cNvPr id="14" name="Google Shape;554;p32">
            <a:extLst>
              <a:ext uri="{FF2B5EF4-FFF2-40B4-BE49-F238E27FC236}">
                <a16:creationId xmlns:a16="http://schemas.microsoft.com/office/drawing/2014/main" id="{EB215137-CE73-6C40-9032-306700C8AFE3}"/>
              </a:ext>
            </a:extLst>
          </p:cNvPr>
          <p:cNvSpPr txBox="1">
            <a:spLocks/>
          </p:cNvSpPr>
          <p:nvPr/>
        </p:nvSpPr>
        <p:spPr>
          <a:xfrm>
            <a:off x="1597787" y="729521"/>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Univariate Analysis</a:t>
            </a:r>
          </a:p>
        </p:txBody>
      </p:sp>
      <p:sp>
        <p:nvSpPr>
          <p:cNvPr id="15" name="Google Shape;554;p32">
            <a:extLst>
              <a:ext uri="{FF2B5EF4-FFF2-40B4-BE49-F238E27FC236}">
                <a16:creationId xmlns:a16="http://schemas.microsoft.com/office/drawing/2014/main" id="{2F6A9F98-74FD-FF45-9BD2-A23DC414C1D0}"/>
              </a:ext>
            </a:extLst>
          </p:cNvPr>
          <p:cNvSpPr txBox="1">
            <a:spLocks/>
          </p:cNvSpPr>
          <p:nvPr/>
        </p:nvSpPr>
        <p:spPr>
          <a:xfrm>
            <a:off x="6158464" y="685115"/>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Bivariate Analysis</a:t>
            </a:r>
          </a:p>
        </p:txBody>
      </p:sp>
      <p:cxnSp>
        <p:nvCxnSpPr>
          <p:cNvPr id="7" name="Straight Connector 6">
            <a:extLst>
              <a:ext uri="{FF2B5EF4-FFF2-40B4-BE49-F238E27FC236}">
                <a16:creationId xmlns:a16="http://schemas.microsoft.com/office/drawing/2014/main" id="{E43FCCF0-E982-3D42-8125-8C30CE4D8C01}"/>
              </a:ext>
            </a:extLst>
          </p:cNvPr>
          <p:cNvCxnSpPr>
            <a:cxnSpLocks/>
          </p:cNvCxnSpPr>
          <p:nvPr/>
        </p:nvCxnSpPr>
        <p:spPr>
          <a:xfrm>
            <a:off x="4789144" y="874397"/>
            <a:ext cx="7012" cy="2277431"/>
          </a:xfrm>
          <a:prstGeom prst="line">
            <a:avLst/>
          </a:prstGeom>
        </p:spPr>
        <p:style>
          <a:lnRef idx="1">
            <a:schemeClr val="dk1"/>
          </a:lnRef>
          <a:fillRef idx="0">
            <a:schemeClr val="dk1"/>
          </a:fillRef>
          <a:effectRef idx="0">
            <a:schemeClr val="dk1"/>
          </a:effectRef>
          <a:fontRef idx="minor">
            <a:schemeClr val="tx1"/>
          </a:fontRef>
        </p:style>
      </p:cxnSp>
      <p:sp>
        <p:nvSpPr>
          <p:cNvPr id="22" name="Google Shape;554;p32">
            <a:extLst>
              <a:ext uri="{FF2B5EF4-FFF2-40B4-BE49-F238E27FC236}">
                <a16:creationId xmlns:a16="http://schemas.microsoft.com/office/drawing/2014/main" id="{43A2A258-1088-6342-B113-C7DEA88B0A0D}"/>
              </a:ext>
            </a:extLst>
          </p:cNvPr>
          <p:cNvSpPr txBox="1">
            <a:spLocks/>
          </p:cNvSpPr>
          <p:nvPr/>
        </p:nvSpPr>
        <p:spPr>
          <a:xfrm>
            <a:off x="-143124" y="4729662"/>
            <a:ext cx="6935162" cy="6516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sz="1600" b="1" dirty="0">
                <a:latin typeface="Helvetica Neue" panose="02000503000000020004" pitchFamily="2" charset="0"/>
              </a:rPr>
              <a:t>Is strong attribute for loan default? : Yes</a:t>
            </a:r>
          </a:p>
        </p:txBody>
      </p:sp>
      <p:pic>
        <p:nvPicPr>
          <p:cNvPr id="6146" name="Picture 2">
            <a:extLst>
              <a:ext uri="{FF2B5EF4-FFF2-40B4-BE49-F238E27FC236}">
                <a16:creationId xmlns:a16="http://schemas.microsoft.com/office/drawing/2014/main" id="{334172C6-BAB0-5B44-B18B-90F325DDAF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679" y="1120746"/>
            <a:ext cx="3333190" cy="18995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graph of a bar chart&#10;&#10;Description automatically generated">
            <a:extLst>
              <a:ext uri="{FF2B5EF4-FFF2-40B4-BE49-F238E27FC236}">
                <a16:creationId xmlns:a16="http://schemas.microsoft.com/office/drawing/2014/main" id="{241A1A74-3399-3743-A527-3305C1A7B309}"/>
              </a:ext>
            </a:extLst>
          </p:cNvPr>
          <p:cNvPicPr>
            <a:picLocks noChangeAspect="1"/>
          </p:cNvPicPr>
          <p:nvPr/>
        </p:nvPicPr>
        <p:blipFill>
          <a:blip r:embed="rId4"/>
          <a:stretch>
            <a:fillRect/>
          </a:stretch>
        </p:blipFill>
        <p:spPr>
          <a:xfrm>
            <a:off x="5515401" y="1047378"/>
            <a:ext cx="3205187" cy="1972928"/>
          </a:xfrm>
          <a:prstGeom prst="rect">
            <a:avLst/>
          </a:prstGeom>
        </p:spPr>
      </p:pic>
    </p:spTree>
    <p:extLst>
      <p:ext uri="{BB962C8B-B14F-4D97-AF65-F5344CB8AC3E}">
        <p14:creationId xmlns:p14="http://schemas.microsoft.com/office/powerpoint/2010/main" val="1011523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7" name="Google Shape;307;p27"/>
          <p:cNvCxnSpPr>
            <a:cxnSpLocks/>
          </p:cNvCxnSpPr>
          <p:nvPr/>
        </p:nvCxnSpPr>
        <p:spPr>
          <a:xfrm>
            <a:off x="1248190" y="742881"/>
            <a:ext cx="7095932" cy="0"/>
          </a:xfrm>
          <a:prstGeom prst="straightConnector1">
            <a:avLst/>
          </a:prstGeom>
          <a:noFill/>
          <a:ln w="9525" cap="flat" cmpd="sng">
            <a:solidFill>
              <a:schemeClr val="dk1"/>
            </a:solidFill>
            <a:prstDash val="solid"/>
            <a:round/>
            <a:headEnd type="oval" w="med" len="med"/>
            <a:tailEnd type="oval" w="med" len="med"/>
          </a:ln>
        </p:spPr>
      </p:cxnSp>
      <p:sp>
        <p:nvSpPr>
          <p:cNvPr id="39" name="Google Shape;172;p24">
            <a:extLst>
              <a:ext uri="{FF2B5EF4-FFF2-40B4-BE49-F238E27FC236}">
                <a16:creationId xmlns:a16="http://schemas.microsoft.com/office/drawing/2014/main" id="{D86251D0-A5CD-A54F-87AD-D802E872A13E}"/>
              </a:ext>
            </a:extLst>
          </p:cNvPr>
          <p:cNvSpPr txBox="1">
            <a:spLocks/>
          </p:cNvSpPr>
          <p:nvPr/>
        </p:nvSpPr>
        <p:spPr>
          <a:xfrm>
            <a:off x="1248190" y="184687"/>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l"/>
            <a:r>
              <a:rPr lang="en-IN" dirty="0"/>
              <a:t>Grade of loan (grade)</a:t>
            </a:r>
          </a:p>
        </p:txBody>
      </p:sp>
      <p:sp>
        <p:nvSpPr>
          <p:cNvPr id="9" name="Google Shape;554;p32">
            <a:extLst>
              <a:ext uri="{FF2B5EF4-FFF2-40B4-BE49-F238E27FC236}">
                <a16:creationId xmlns:a16="http://schemas.microsoft.com/office/drawing/2014/main" id="{C94CAE37-027F-F243-BE5E-86C8175E2B02}"/>
              </a:ext>
            </a:extLst>
          </p:cNvPr>
          <p:cNvSpPr txBox="1">
            <a:spLocks/>
          </p:cNvSpPr>
          <p:nvPr/>
        </p:nvSpPr>
        <p:spPr>
          <a:xfrm>
            <a:off x="-143124" y="3609108"/>
            <a:ext cx="7794111" cy="48701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44500" indent="-285750">
              <a:buFont typeface="Arial" panose="020B0604020202020204" pitchFamily="34" charset="0"/>
              <a:buChar char="•"/>
            </a:pPr>
            <a:r>
              <a:rPr lang="en-IN" sz="1200" dirty="0">
                <a:latin typeface="Helvetica Neue" panose="02000503000000020004" pitchFamily="2" charset="0"/>
              </a:rPr>
              <a:t>Majority of loan application fall under Grade B</a:t>
            </a:r>
          </a:p>
          <a:p>
            <a:pPr marL="444500" indent="-285750">
              <a:buFont typeface="Arial" panose="020B0604020202020204" pitchFamily="34" charset="0"/>
              <a:buChar char="•"/>
            </a:pPr>
            <a:endParaRPr lang="en-IN" sz="1200" dirty="0">
              <a:latin typeface="Helvetica Neue" panose="02000503000000020004" pitchFamily="2" charset="0"/>
            </a:endParaRPr>
          </a:p>
          <a:p>
            <a:pPr marL="444500" indent="-285750">
              <a:buFont typeface="Arial" panose="020B0604020202020204" pitchFamily="34" charset="0"/>
              <a:buChar char="•"/>
            </a:pPr>
            <a:r>
              <a:rPr lang="en-IN" sz="1200" dirty="0">
                <a:latin typeface="Helvetica Neue" panose="02000503000000020004" pitchFamily="2" charset="0"/>
              </a:rPr>
              <a:t>G grade loans are having possibility of default followed by F &amp; E</a:t>
            </a:r>
            <a:br>
              <a:rPr lang="en-IN" sz="1200" dirty="0">
                <a:latin typeface="Helvetica Neue" panose="02000503000000020004" pitchFamily="2" charset="0"/>
              </a:rPr>
            </a:br>
            <a:endParaRPr lang="en-IN" sz="1200" dirty="0">
              <a:latin typeface="Helvetica Neue" panose="02000503000000020004" pitchFamily="2" charset="0"/>
            </a:endParaRPr>
          </a:p>
        </p:txBody>
      </p:sp>
      <p:sp>
        <p:nvSpPr>
          <p:cNvPr id="14" name="Google Shape;554;p32">
            <a:extLst>
              <a:ext uri="{FF2B5EF4-FFF2-40B4-BE49-F238E27FC236}">
                <a16:creationId xmlns:a16="http://schemas.microsoft.com/office/drawing/2014/main" id="{EB215137-CE73-6C40-9032-306700C8AFE3}"/>
              </a:ext>
            </a:extLst>
          </p:cNvPr>
          <p:cNvSpPr txBox="1">
            <a:spLocks/>
          </p:cNvSpPr>
          <p:nvPr/>
        </p:nvSpPr>
        <p:spPr>
          <a:xfrm>
            <a:off x="1597787" y="729521"/>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Univariate Analysis</a:t>
            </a:r>
          </a:p>
        </p:txBody>
      </p:sp>
      <p:sp>
        <p:nvSpPr>
          <p:cNvPr id="15" name="Google Shape;554;p32">
            <a:extLst>
              <a:ext uri="{FF2B5EF4-FFF2-40B4-BE49-F238E27FC236}">
                <a16:creationId xmlns:a16="http://schemas.microsoft.com/office/drawing/2014/main" id="{2F6A9F98-74FD-FF45-9BD2-A23DC414C1D0}"/>
              </a:ext>
            </a:extLst>
          </p:cNvPr>
          <p:cNvSpPr txBox="1">
            <a:spLocks/>
          </p:cNvSpPr>
          <p:nvPr/>
        </p:nvSpPr>
        <p:spPr>
          <a:xfrm>
            <a:off x="6158464" y="685115"/>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Bivariate Analysis</a:t>
            </a:r>
          </a:p>
        </p:txBody>
      </p:sp>
      <p:cxnSp>
        <p:nvCxnSpPr>
          <p:cNvPr id="7" name="Straight Connector 6">
            <a:extLst>
              <a:ext uri="{FF2B5EF4-FFF2-40B4-BE49-F238E27FC236}">
                <a16:creationId xmlns:a16="http://schemas.microsoft.com/office/drawing/2014/main" id="{E43FCCF0-E982-3D42-8125-8C30CE4D8C01}"/>
              </a:ext>
            </a:extLst>
          </p:cNvPr>
          <p:cNvCxnSpPr>
            <a:cxnSpLocks/>
          </p:cNvCxnSpPr>
          <p:nvPr/>
        </p:nvCxnSpPr>
        <p:spPr>
          <a:xfrm>
            <a:off x="4789144" y="874397"/>
            <a:ext cx="7012" cy="2277431"/>
          </a:xfrm>
          <a:prstGeom prst="line">
            <a:avLst/>
          </a:prstGeom>
        </p:spPr>
        <p:style>
          <a:lnRef idx="1">
            <a:schemeClr val="dk1"/>
          </a:lnRef>
          <a:fillRef idx="0">
            <a:schemeClr val="dk1"/>
          </a:fillRef>
          <a:effectRef idx="0">
            <a:schemeClr val="dk1"/>
          </a:effectRef>
          <a:fontRef idx="minor">
            <a:schemeClr val="tx1"/>
          </a:fontRef>
        </p:style>
      </p:cxnSp>
      <p:sp>
        <p:nvSpPr>
          <p:cNvPr id="22" name="Google Shape;554;p32">
            <a:extLst>
              <a:ext uri="{FF2B5EF4-FFF2-40B4-BE49-F238E27FC236}">
                <a16:creationId xmlns:a16="http://schemas.microsoft.com/office/drawing/2014/main" id="{43A2A258-1088-6342-B113-C7DEA88B0A0D}"/>
              </a:ext>
            </a:extLst>
          </p:cNvPr>
          <p:cNvSpPr txBox="1">
            <a:spLocks/>
          </p:cNvSpPr>
          <p:nvPr/>
        </p:nvSpPr>
        <p:spPr>
          <a:xfrm>
            <a:off x="-143124" y="4729662"/>
            <a:ext cx="6935162" cy="6516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sz="1600" b="1" dirty="0">
                <a:latin typeface="Helvetica Neue" panose="02000503000000020004" pitchFamily="2" charset="0"/>
              </a:rPr>
              <a:t>Is strong attribute for loan default? : Yes</a:t>
            </a:r>
          </a:p>
        </p:txBody>
      </p:sp>
      <p:pic>
        <p:nvPicPr>
          <p:cNvPr id="7170" name="Picture 2">
            <a:extLst>
              <a:ext uri="{FF2B5EF4-FFF2-40B4-BE49-F238E27FC236}">
                <a16:creationId xmlns:a16="http://schemas.microsoft.com/office/drawing/2014/main" id="{39B6A3BA-FC1A-3348-8298-CE21665D4B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350" y="1063679"/>
            <a:ext cx="3589375" cy="200053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graph of a bar chart&#10;&#10;Description automatically generated">
            <a:extLst>
              <a:ext uri="{FF2B5EF4-FFF2-40B4-BE49-F238E27FC236}">
                <a16:creationId xmlns:a16="http://schemas.microsoft.com/office/drawing/2014/main" id="{6962D0C0-FFD6-F842-AE40-D4C3824E3FBB}"/>
              </a:ext>
            </a:extLst>
          </p:cNvPr>
          <p:cNvPicPr>
            <a:picLocks noChangeAspect="1"/>
          </p:cNvPicPr>
          <p:nvPr/>
        </p:nvPicPr>
        <p:blipFill>
          <a:blip r:embed="rId4"/>
          <a:stretch>
            <a:fillRect/>
          </a:stretch>
        </p:blipFill>
        <p:spPr>
          <a:xfrm>
            <a:off x="5289575" y="1073410"/>
            <a:ext cx="3335777" cy="2039667"/>
          </a:xfrm>
          <a:prstGeom prst="rect">
            <a:avLst/>
          </a:prstGeom>
        </p:spPr>
      </p:pic>
    </p:spTree>
    <p:extLst>
      <p:ext uri="{BB962C8B-B14F-4D97-AF65-F5344CB8AC3E}">
        <p14:creationId xmlns:p14="http://schemas.microsoft.com/office/powerpoint/2010/main" val="3411653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7" name="Google Shape;307;p27"/>
          <p:cNvCxnSpPr>
            <a:cxnSpLocks/>
          </p:cNvCxnSpPr>
          <p:nvPr/>
        </p:nvCxnSpPr>
        <p:spPr>
          <a:xfrm>
            <a:off x="1248190" y="742881"/>
            <a:ext cx="7095932" cy="0"/>
          </a:xfrm>
          <a:prstGeom prst="straightConnector1">
            <a:avLst/>
          </a:prstGeom>
          <a:noFill/>
          <a:ln w="9525" cap="flat" cmpd="sng">
            <a:solidFill>
              <a:schemeClr val="dk1"/>
            </a:solidFill>
            <a:prstDash val="solid"/>
            <a:round/>
            <a:headEnd type="oval" w="med" len="med"/>
            <a:tailEnd type="oval" w="med" len="med"/>
          </a:ln>
        </p:spPr>
      </p:cxnSp>
      <p:sp>
        <p:nvSpPr>
          <p:cNvPr id="39" name="Google Shape;172;p24">
            <a:extLst>
              <a:ext uri="{FF2B5EF4-FFF2-40B4-BE49-F238E27FC236}">
                <a16:creationId xmlns:a16="http://schemas.microsoft.com/office/drawing/2014/main" id="{D86251D0-A5CD-A54F-87AD-D802E872A13E}"/>
              </a:ext>
            </a:extLst>
          </p:cNvPr>
          <p:cNvSpPr txBox="1">
            <a:spLocks/>
          </p:cNvSpPr>
          <p:nvPr/>
        </p:nvSpPr>
        <p:spPr>
          <a:xfrm>
            <a:off x="1248190" y="184687"/>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l"/>
            <a:r>
              <a:rPr lang="en-IN" dirty="0"/>
              <a:t>Purpose of loan (purpose)</a:t>
            </a:r>
          </a:p>
        </p:txBody>
      </p:sp>
      <p:sp>
        <p:nvSpPr>
          <p:cNvPr id="9" name="Google Shape;554;p32">
            <a:extLst>
              <a:ext uri="{FF2B5EF4-FFF2-40B4-BE49-F238E27FC236}">
                <a16:creationId xmlns:a16="http://schemas.microsoft.com/office/drawing/2014/main" id="{C94CAE37-027F-F243-BE5E-86C8175E2B02}"/>
              </a:ext>
            </a:extLst>
          </p:cNvPr>
          <p:cNvSpPr txBox="1">
            <a:spLocks/>
          </p:cNvSpPr>
          <p:nvPr/>
        </p:nvSpPr>
        <p:spPr>
          <a:xfrm>
            <a:off x="-143124" y="3514131"/>
            <a:ext cx="9002756" cy="48701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44500" indent="-285750">
              <a:buFont typeface="Arial" panose="020B0604020202020204" pitchFamily="34" charset="0"/>
              <a:buChar char="•"/>
            </a:pPr>
            <a:r>
              <a:rPr lang="en-IN" sz="1200" dirty="0">
                <a:latin typeface="Helvetica Neue" panose="02000503000000020004" pitchFamily="2" charset="0"/>
              </a:rPr>
              <a:t>Approx. 47% of loans are applied for </a:t>
            </a:r>
            <a:r>
              <a:rPr lang="en-IN" sz="1200" dirty="0" err="1">
                <a:latin typeface="Helvetica Neue" panose="02000503000000020004" pitchFamily="2" charset="0"/>
              </a:rPr>
              <a:t>debt_consolidation</a:t>
            </a:r>
            <a:endParaRPr lang="en-IN" sz="1200" dirty="0">
              <a:latin typeface="Helvetica Neue" panose="02000503000000020004" pitchFamily="2" charset="0"/>
            </a:endParaRPr>
          </a:p>
          <a:p>
            <a:pPr marL="444500" indent="-285750">
              <a:buFont typeface="Arial" panose="020B0604020202020204" pitchFamily="34" charset="0"/>
              <a:buChar char="•"/>
            </a:pPr>
            <a:endParaRPr lang="en-IN" sz="1200" dirty="0">
              <a:latin typeface="Helvetica Neue" panose="02000503000000020004" pitchFamily="2" charset="0"/>
            </a:endParaRPr>
          </a:p>
          <a:p>
            <a:pPr marL="444500" indent="-285750">
              <a:buFont typeface="Arial" panose="020B0604020202020204" pitchFamily="34" charset="0"/>
              <a:buChar char="•"/>
            </a:pPr>
            <a:r>
              <a:rPr lang="en-IN" sz="1200" dirty="0">
                <a:latin typeface="Helvetica Neue" panose="02000503000000020004" pitchFamily="2" charset="0"/>
              </a:rPr>
              <a:t>Highest loans are taken for </a:t>
            </a:r>
            <a:r>
              <a:rPr lang="en-IN" sz="1200" dirty="0" err="1">
                <a:latin typeface="Helvetica Neue" panose="02000503000000020004" pitchFamily="2" charset="0"/>
              </a:rPr>
              <a:t>debt_consolidation</a:t>
            </a:r>
            <a:r>
              <a:rPr lang="en-IN" sz="1200" dirty="0">
                <a:latin typeface="Helvetica Neue" panose="02000503000000020004" pitchFamily="2" charset="0"/>
              </a:rPr>
              <a:t> but charge off is comparatively lesser than other purposes</a:t>
            </a:r>
          </a:p>
          <a:p>
            <a:pPr marL="444500" indent="-285750">
              <a:buFont typeface="Arial" panose="020B0604020202020204" pitchFamily="34" charset="0"/>
              <a:buChar char="•"/>
            </a:pPr>
            <a:r>
              <a:rPr lang="en-IN" sz="1200" dirty="0">
                <a:latin typeface="Helvetica Neue" panose="02000503000000020004" pitchFamily="2" charset="0"/>
              </a:rPr>
              <a:t>Highest probability of Charge Offs is for </a:t>
            </a:r>
            <a:r>
              <a:rPr lang="en-IN" sz="1200" dirty="0" err="1">
                <a:latin typeface="Helvetica Neue" panose="02000503000000020004" pitchFamily="2" charset="0"/>
              </a:rPr>
              <a:t>small_business</a:t>
            </a:r>
            <a:r>
              <a:rPr lang="en-IN" sz="1200" dirty="0">
                <a:latin typeface="Helvetica Neue" panose="02000503000000020004" pitchFamily="2" charset="0"/>
              </a:rPr>
              <a:t> but the volume of loans is comparatively low</a:t>
            </a:r>
          </a:p>
          <a:p>
            <a:pPr marL="444500" indent="-285750">
              <a:buFont typeface="Arial" panose="020B0604020202020204" pitchFamily="34" charset="0"/>
              <a:buChar char="•"/>
            </a:pPr>
            <a:r>
              <a:rPr lang="en-IN" sz="1200" dirty="0">
                <a:latin typeface="Helvetica Neue" panose="02000503000000020004" pitchFamily="2" charset="0"/>
              </a:rPr>
              <a:t>Renewable energy have lowest loans but have pretty high charge off potential</a:t>
            </a:r>
          </a:p>
        </p:txBody>
      </p:sp>
      <p:sp>
        <p:nvSpPr>
          <p:cNvPr id="14" name="Google Shape;554;p32">
            <a:extLst>
              <a:ext uri="{FF2B5EF4-FFF2-40B4-BE49-F238E27FC236}">
                <a16:creationId xmlns:a16="http://schemas.microsoft.com/office/drawing/2014/main" id="{EB215137-CE73-6C40-9032-306700C8AFE3}"/>
              </a:ext>
            </a:extLst>
          </p:cNvPr>
          <p:cNvSpPr txBox="1">
            <a:spLocks/>
          </p:cNvSpPr>
          <p:nvPr/>
        </p:nvSpPr>
        <p:spPr>
          <a:xfrm>
            <a:off x="1597787" y="729521"/>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Univariate Analysis</a:t>
            </a:r>
          </a:p>
        </p:txBody>
      </p:sp>
      <p:sp>
        <p:nvSpPr>
          <p:cNvPr id="15" name="Google Shape;554;p32">
            <a:extLst>
              <a:ext uri="{FF2B5EF4-FFF2-40B4-BE49-F238E27FC236}">
                <a16:creationId xmlns:a16="http://schemas.microsoft.com/office/drawing/2014/main" id="{2F6A9F98-74FD-FF45-9BD2-A23DC414C1D0}"/>
              </a:ext>
            </a:extLst>
          </p:cNvPr>
          <p:cNvSpPr txBox="1">
            <a:spLocks/>
          </p:cNvSpPr>
          <p:nvPr/>
        </p:nvSpPr>
        <p:spPr>
          <a:xfrm>
            <a:off x="6158464" y="685115"/>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Bivariate Analysis</a:t>
            </a:r>
          </a:p>
        </p:txBody>
      </p:sp>
      <p:cxnSp>
        <p:nvCxnSpPr>
          <p:cNvPr id="7" name="Straight Connector 6">
            <a:extLst>
              <a:ext uri="{FF2B5EF4-FFF2-40B4-BE49-F238E27FC236}">
                <a16:creationId xmlns:a16="http://schemas.microsoft.com/office/drawing/2014/main" id="{E43FCCF0-E982-3D42-8125-8C30CE4D8C01}"/>
              </a:ext>
            </a:extLst>
          </p:cNvPr>
          <p:cNvCxnSpPr>
            <a:cxnSpLocks/>
          </p:cNvCxnSpPr>
          <p:nvPr/>
        </p:nvCxnSpPr>
        <p:spPr>
          <a:xfrm>
            <a:off x="4564988" y="918803"/>
            <a:ext cx="7012" cy="2580823"/>
          </a:xfrm>
          <a:prstGeom prst="line">
            <a:avLst/>
          </a:prstGeom>
        </p:spPr>
        <p:style>
          <a:lnRef idx="1">
            <a:schemeClr val="dk1"/>
          </a:lnRef>
          <a:fillRef idx="0">
            <a:schemeClr val="dk1"/>
          </a:fillRef>
          <a:effectRef idx="0">
            <a:schemeClr val="dk1"/>
          </a:effectRef>
          <a:fontRef idx="minor">
            <a:schemeClr val="tx1"/>
          </a:fontRef>
        </p:style>
      </p:cxnSp>
      <p:sp>
        <p:nvSpPr>
          <p:cNvPr id="22" name="Google Shape;554;p32">
            <a:extLst>
              <a:ext uri="{FF2B5EF4-FFF2-40B4-BE49-F238E27FC236}">
                <a16:creationId xmlns:a16="http://schemas.microsoft.com/office/drawing/2014/main" id="{43A2A258-1088-6342-B113-C7DEA88B0A0D}"/>
              </a:ext>
            </a:extLst>
          </p:cNvPr>
          <p:cNvSpPr txBox="1">
            <a:spLocks/>
          </p:cNvSpPr>
          <p:nvPr/>
        </p:nvSpPr>
        <p:spPr>
          <a:xfrm>
            <a:off x="-143124" y="4729662"/>
            <a:ext cx="6935162" cy="6516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sz="1600" b="1" dirty="0">
                <a:latin typeface="Helvetica Neue" panose="02000503000000020004" pitchFamily="2" charset="0"/>
              </a:rPr>
              <a:t>Is strong attribute for loan default? : Yes</a:t>
            </a:r>
          </a:p>
        </p:txBody>
      </p:sp>
      <p:pic>
        <p:nvPicPr>
          <p:cNvPr id="4" name="Picture 3" descr="A graph of a bar chart&#10;&#10;Description automatically generated">
            <a:extLst>
              <a:ext uri="{FF2B5EF4-FFF2-40B4-BE49-F238E27FC236}">
                <a16:creationId xmlns:a16="http://schemas.microsoft.com/office/drawing/2014/main" id="{0DECFB61-4C6F-C740-B5BD-61E2D52E3D9F}"/>
              </a:ext>
            </a:extLst>
          </p:cNvPr>
          <p:cNvPicPr>
            <a:picLocks noChangeAspect="1"/>
          </p:cNvPicPr>
          <p:nvPr/>
        </p:nvPicPr>
        <p:blipFill>
          <a:blip r:embed="rId3"/>
          <a:stretch>
            <a:fillRect/>
          </a:stretch>
        </p:blipFill>
        <p:spPr>
          <a:xfrm>
            <a:off x="5187162" y="1077039"/>
            <a:ext cx="3549236" cy="2181907"/>
          </a:xfrm>
          <a:prstGeom prst="rect">
            <a:avLst/>
          </a:prstGeom>
        </p:spPr>
      </p:pic>
      <p:pic>
        <p:nvPicPr>
          <p:cNvPr id="13314" name="Picture 2">
            <a:extLst>
              <a:ext uri="{FF2B5EF4-FFF2-40B4-BE49-F238E27FC236}">
                <a16:creationId xmlns:a16="http://schemas.microsoft.com/office/drawing/2014/main" id="{37DEA637-3ECC-6F4E-A637-67AA51A8AD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1347" y="1077039"/>
            <a:ext cx="2501583" cy="2360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080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7" name="Google Shape;307;p27"/>
          <p:cNvCxnSpPr>
            <a:cxnSpLocks/>
          </p:cNvCxnSpPr>
          <p:nvPr/>
        </p:nvCxnSpPr>
        <p:spPr>
          <a:xfrm>
            <a:off x="1248190" y="742881"/>
            <a:ext cx="7095932" cy="0"/>
          </a:xfrm>
          <a:prstGeom prst="straightConnector1">
            <a:avLst/>
          </a:prstGeom>
          <a:noFill/>
          <a:ln w="9525" cap="flat" cmpd="sng">
            <a:solidFill>
              <a:schemeClr val="dk1"/>
            </a:solidFill>
            <a:prstDash val="solid"/>
            <a:round/>
            <a:headEnd type="oval" w="med" len="med"/>
            <a:tailEnd type="oval" w="med" len="med"/>
          </a:ln>
        </p:spPr>
      </p:cxnSp>
      <p:sp>
        <p:nvSpPr>
          <p:cNvPr id="39" name="Google Shape;172;p24">
            <a:extLst>
              <a:ext uri="{FF2B5EF4-FFF2-40B4-BE49-F238E27FC236}">
                <a16:creationId xmlns:a16="http://schemas.microsoft.com/office/drawing/2014/main" id="{D86251D0-A5CD-A54F-87AD-D802E872A13E}"/>
              </a:ext>
            </a:extLst>
          </p:cNvPr>
          <p:cNvSpPr txBox="1">
            <a:spLocks/>
          </p:cNvSpPr>
          <p:nvPr/>
        </p:nvSpPr>
        <p:spPr>
          <a:xfrm>
            <a:off x="1248190" y="184686"/>
            <a:ext cx="7881786" cy="613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l"/>
            <a:r>
              <a:rPr lang="en-IN" sz="2000" dirty="0"/>
              <a:t>Income verification status of loan (</a:t>
            </a:r>
            <a:r>
              <a:rPr lang="en-IN" sz="2000" dirty="0" err="1"/>
              <a:t>verification_status</a:t>
            </a:r>
            <a:r>
              <a:rPr lang="en-IN" sz="2000" dirty="0"/>
              <a:t>)</a:t>
            </a:r>
          </a:p>
        </p:txBody>
      </p:sp>
      <p:sp>
        <p:nvSpPr>
          <p:cNvPr id="9" name="Google Shape;554;p32">
            <a:extLst>
              <a:ext uri="{FF2B5EF4-FFF2-40B4-BE49-F238E27FC236}">
                <a16:creationId xmlns:a16="http://schemas.microsoft.com/office/drawing/2014/main" id="{C94CAE37-027F-F243-BE5E-86C8175E2B02}"/>
              </a:ext>
            </a:extLst>
          </p:cNvPr>
          <p:cNvSpPr txBox="1">
            <a:spLocks/>
          </p:cNvSpPr>
          <p:nvPr/>
        </p:nvSpPr>
        <p:spPr>
          <a:xfrm>
            <a:off x="-230564" y="3354209"/>
            <a:ext cx="9033860" cy="48701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44500" indent="-285750">
              <a:buFont typeface="Arial" panose="020B0604020202020204" pitchFamily="34" charset="0"/>
              <a:buChar char="•"/>
            </a:pPr>
            <a:r>
              <a:rPr lang="en-IN" sz="1200" dirty="0">
                <a:latin typeface="Helvetica Neue" panose="02000503000000020004" pitchFamily="2" charset="0"/>
              </a:rPr>
              <a:t>Approx. 44% of loans are sanctioned without approving income or source of income</a:t>
            </a:r>
          </a:p>
          <a:p>
            <a:pPr marL="444500" indent="-285750">
              <a:buFont typeface="Arial" panose="020B0604020202020204" pitchFamily="34" charset="0"/>
              <a:buChar char="•"/>
            </a:pPr>
            <a:r>
              <a:rPr lang="en-IN" sz="1200" dirty="0">
                <a:latin typeface="Helvetica Neue" panose="02000503000000020004" pitchFamily="2" charset="0"/>
              </a:rPr>
              <a:t>If defaults for not verified source is higher than Lending Club may have to revisit strategy around income source verification</a:t>
            </a:r>
          </a:p>
          <a:p>
            <a:pPr marL="444500" indent="-285750">
              <a:buFont typeface="Arial" panose="020B0604020202020204" pitchFamily="34" charset="0"/>
              <a:buChar char="•"/>
            </a:pPr>
            <a:endParaRPr lang="en-IN" sz="1200" dirty="0">
              <a:latin typeface="Helvetica Neue" panose="02000503000000020004" pitchFamily="2" charset="0"/>
            </a:endParaRPr>
          </a:p>
          <a:p>
            <a:pPr marL="444500" indent="-285750">
              <a:buFont typeface="Arial" panose="020B0604020202020204" pitchFamily="34" charset="0"/>
              <a:buChar char="•"/>
            </a:pPr>
            <a:r>
              <a:rPr lang="en-IN" sz="1200" dirty="0">
                <a:latin typeface="Helvetica Neue" panose="02000503000000020004" pitchFamily="2" charset="0"/>
              </a:rPr>
              <a:t>We can see loans with not verified income source are more but the default on them is lesser than that of verified income source loans</a:t>
            </a:r>
          </a:p>
          <a:p>
            <a:pPr marL="444500" indent="-285750">
              <a:buFont typeface="Arial" panose="020B0604020202020204" pitchFamily="34" charset="0"/>
              <a:buChar char="•"/>
            </a:pPr>
            <a:r>
              <a:rPr lang="en-IN" sz="1200" dirty="0">
                <a:latin typeface="Helvetica Neue" panose="02000503000000020004" pitchFamily="2" charset="0"/>
              </a:rPr>
              <a:t>All 3 values in verification status seems to having charge off similar so conclusive decisions is difficult</a:t>
            </a:r>
          </a:p>
        </p:txBody>
      </p:sp>
      <p:sp>
        <p:nvSpPr>
          <p:cNvPr id="14" name="Google Shape;554;p32">
            <a:extLst>
              <a:ext uri="{FF2B5EF4-FFF2-40B4-BE49-F238E27FC236}">
                <a16:creationId xmlns:a16="http://schemas.microsoft.com/office/drawing/2014/main" id="{EB215137-CE73-6C40-9032-306700C8AFE3}"/>
              </a:ext>
            </a:extLst>
          </p:cNvPr>
          <p:cNvSpPr txBox="1">
            <a:spLocks/>
          </p:cNvSpPr>
          <p:nvPr/>
        </p:nvSpPr>
        <p:spPr>
          <a:xfrm>
            <a:off x="1597787" y="729521"/>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Univariate Analysis</a:t>
            </a:r>
          </a:p>
        </p:txBody>
      </p:sp>
      <p:sp>
        <p:nvSpPr>
          <p:cNvPr id="15" name="Google Shape;554;p32">
            <a:extLst>
              <a:ext uri="{FF2B5EF4-FFF2-40B4-BE49-F238E27FC236}">
                <a16:creationId xmlns:a16="http://schemas.microsoft.com/office/drawing/2014/main" id="{2F6A9F98-74FD-FF45-9BD2-A23DC414C1D0}"/>
              </a:ext>
            </a:extLst>
          </p:cNvPr>
          <p:cNvSpPr txBox="1">
            <a:spLocks/>
          </p:cNvSpPr>
          <p:nvPr/>
        </p:nvSpPr>
        <p:spPr>
          <a:xfrm>
            <a:off x="6158464" y="685115"/>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Bivariate Analysis</a:t>
            </a:r>
          </a:p>
        </p:txBody>
      </p:sp>
      <p:cxnSp>
        <p:nvCxnSpPr>
          <p:cNvPr id="7" name="Straight Connector 6">
            <a:extLst>
              <a:ext uri="{FF2B5EF4-FFF2-40B4-BE49-F238E27FC236}">
                <a16:creationId xmlns:a16="http://schemas.microsoft.com/office/drawing/2014/main" id="{E43FCCF0-E982-3D42-8125-8C30CE4D8C01}"/>
              </a:ext>
            </a:extLst>
          </p:cNvPr>
          <p:cNvCxnSpPr>
            <a:cxnSpLocks/>
          </p:cNvCxnSpPr>
          <p:nvPr/>
        </p:nvCxnSpPr>
        <p:spPr>
          <a:xfrm>
            <a:off x="4789144" y="874397"/>
            <a:ext cx="7012" cy="2277431"/>
          </a:xfrm>
          <a:prstGeom prst="line">
            <a:avLst/>
          </a:prstGeom>
        </p:spPr>
        <p:style>
          <a:lnRef idx="1">
            <a:schemeClr val="dk1"/>
          </a:lnRef>
          <a:fillRef idx="0">
            <a:schemeClr val="dk1"/>
          </a:fillRef>
          <a:effectRef idx="0">
            <a:schemeClr val="dk1"/>
          </a:effectRef>
          <a:fontRef idx="minor">
            <a:schemeClr val="tx1"/>
          </a:fontRef>
        </p:style>
      </p:cxnSp>
      <p:sp>
        <p:nvSpPr>
          <p:cNvPr id="22" name="Google Shape;554;p32">
            <a:extLst>
              <a:ext uri="{FF2B5EF4-FFF2-40B4-BE49-F238E27FC236}">
                <a16:creationId xmlns:a16="http://schemas.microsoft.com/office/drawing/2014/main" id="{43A2A258-1088-6342-B113-C7DEA88B0A0D}"/>
              </a:ext>
            </a:extLst>
          </p:cNvPr>
          <p:cNvSpPr txBox="1">
            <a:spLocks/>
          </p:cNvSpPr>
          <p:nvPr/>
        </p:nvSpPr>
        <p:spPr>
          <a:xfrm>
            <a:off x="-143124" y="4729662"/>
            <a:ext cx="6935162" cy="6516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sz="1600" b="1" dirty="0">
                <a:latin typeface="Helvetica Neue" panose="02000503000000020004" pitchFamily="2" charset="0"/>
              </a:rPr>
              <a:t>Is strong attribute for loan default? : No</a:t>
            </a:r>
          </a:p>
        </p:txBody>
      </p:sp>
      <p:pic>
        <p:nvPicPr>
          <p:cNvPr id="6" name="Picture 5" descr="A bar chart of a bar graph&#10;&#10;Description automatically generated">
            <a:extLst>
              <a:ext uri="{FF2B5EF4-FFF2-40B4-BE49-F238E27FC236}">
                <a16:creationId xmlns:a16="http://schemas.microsoft.com/office/drawing/2014/main" id="{097C666F-B17E-814B-86A0-230587ABCE4E}"/>
              </a:ext>
            </a:extLst>
          </p:cNvPr>
          <p:cNvPicPr>
            <a:picLocks noChangeAspect="1"/>
          </p:cNvPicPr>
          <p:nvPr/>
        </p:nvPicPr>
        <p:blipFill>
          <a:blip r:embed="rId3"/>
          <a:stretch>
            <a:fillRect/>
          </a:stretch>
        </p:blipFill>
        <p:spPr>
          <a:xfrm>
            <a:off x="5261072" y="1030743"/>
            <a:ext cx="3549236" cy="2162591"/>
          </a:xfrm>
          <a:prstGeom prst="rect">
            <a:avLst/>
          </a:prstGeom>
        </p:spPr>
      </p:pic>
      <p:pic>
        <p:nvPicPr>
          <p:cNvPr id="13316" name="Picture 4">
            <a:extLst>
              <a:ext uri="{FF2B5EF4-FFF2-40B4-BE49-F238E27FC236}">
                <a16:creationId xmlns:a16="http://schemas.microsoft.com/office/drawing/2014/main" id="{7A897947-3EA4-6E45-9E32-6ABC19D3CA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9021" y="1105185"/>
            <a:ext cx="2433908" cy="2152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365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grpSp>
        <p:nvGrpSpPr>
          <p:cNvPr id="210" name="Google Shape;210;p25"/>
          <p:cNvGrpSpPr/>
          <p:nvPr/>
        </p:nvGrpSpPr>
        <p:grpSpPr>
          <a:xfrm>
            <a:off x="269239" y="763524"/>
            <a:ext cx="2386800" cy="2386800"/>
            <a:chOff x="269239" y="624399"/>
            <a:chExt cx="2386800" cy="2386800"/>
          </a:xfrm>
        </p:grpSpPr>
        <p:sp>
          <p:nvSpPr>
            <p:cNvPr id="211" name="Google Shape;211;p25"/>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5"/>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 name="Google Shape;213;p25"/>
          <p:cNvSpPr/>
          <p:nvPr/>
        </p:nvSpPr>
        <p:spPr>
          <a:xfrm>
            <a:off x="746539" y="1240824"/>
            <a:ext cx="1432200" cy="14322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5"/>
          <p:cNvSpPr txBox="1">
            <a:spLocks noGrp="1"/>
          </p:cNvSpPr>
          <p:nvPr>
            <p:ph type="title"/>
          </p:nvPr>
        </p:nvSpPr>
        <p:spPr>
          <a:xfrm>
            <a:off x="705475" y="3075100"/>
            <a:ext cx="6613000" cy="70523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Analysis of </a:t>
            </a:r>
            <a:br>
              <a:rPr lang="en" sz="4000" dirty="0"/>
            </a:br>
            <a:r>
              <a:rPr lang="en" sz="4000" dirty="0"/>
              <a:t>Customer Attributes</a:t>
            </a:r>
            <a:endParaRPr sz="4000" dirty="0"/>
          </a:p>
        </p:txBody>
      </p:sp>
      <p:sp>
        <p:nvSpPr>
          <p:cNvPr id="215" name="Google Shape;215;p25"/>
          <p:cNvSpPr txBox="1">
            <a:spLocks noGrp="1"/>
          </p:cNvSpPr>
          <p:nvPr>
            <p:ph type="title" idx="2"/>
          </p:nvPr>
        </p:nvSpPr>
        <p:spPr>
          <a:xfrm>
            <a:off x="730939" y="1536024"/>
            <a:ext cx="1463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217" name="Google Shape;217;p25"/>
          <p:cNvGrpSpPr/>
          <p:nvPr/>
        </p:nvGrpSpPr>
        <p:grpSpPr>
          <a:xfrm>
            <a:off x="5117075" y="1073814"/>
            <a:ext cx="2582400" cy="289350"/>
            <a:chOff x="6967625" y="394825"/>
            <a:chExt cx="2582400" cy="289350"/>
          </a:xfrm>
        </p:grpSpPr>
        <p:sp>
          <p:nvSpPr>
            <p:cNvPr id="218" name="Google Shape;218;p25"/>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5"/>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5"/>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5"/>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5"/>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5"/>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5"/>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5"/>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5"/>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5"/>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5"/>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5"/>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5"/>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5"/>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5"/>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5"/>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5"/>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5"/>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5"/>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5"/>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5"/>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5"/>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5"/>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5"/>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5"/>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5"/>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5"/>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5"/>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46" name="Google Shape;246;p25"/>
          <p:cNvCxnSpPr>
            <a:cxnSpLocks/>
          </p:cNvCxnSpPr>
          <p:nvPr/>
        </p:nvCxnSpPr>
        <p:spPr>
          <a:xfrm>
            <a:off x="1532709" y="256850"/>
            <a:ext cx="6905691" cy="0"/>
          </a:xfrm>
          <a:prstGeom prst="straightConnector1">
            <a:avLst/>
          </a:prstGeom>
          <a:noFill/>
          <a:ln w="9525" cap="flat" cmpd="sng">
            <a:solidFill>
              <a:schemeClr val="dk1"/>
            </a:solidFill>
            <a:prstDash val="solid"/>
            <a:round/>
            <a:headEnd type="oval" w="med" len="med"/>
            <a:tailEnd type="oval" w="med" len="med"/>
          </a:ln>
        </p:spPr>
      </p:cxnSp>
      <p:grpSp>
        <p:nvGrpSpPr>
          <p:cNvPr id="247" name="Google Shape;247;p25"/>
          <p:cNvGrpSpPr/>
          <p:nvPr/>
        </p:nvGrpSpPr>
        <p:grpSpPr>
          <a:xfrm rot="5400000">
            <a:off x="8092063" y="4120614"/>
            <a:ext cx="677400" cy="289350"/>
            <a:chOff x="7539125" y="394825"/>
            <a:chExt cx="677400" cy="289350"/>
          </a:xfrm>
        </p:grpSpPr>
        <p:sp>
          <p:nvSpPr>
            <p:cNvPr id="248" name="Google Shape;248;p25"/>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5"/>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5"/>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5"/>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88500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grpSp>
        <p:nvGrpSpPr>
          <p:cNvPr id="128" name="Google Shape;128;p23"/>
          <p:cNvGrpSpPr/>
          <p:nvPr/>
        </p:nvGrpSpPr>
        <p:grpSpPr>
          <a:xfrm>
            <a:off x="6408275" y="740326"/>
            <a:ext cx="2582400" cy="289350"/>
            <a:chOff x="6967625" y="394825"/>
            <a:chExt cx="2582400" cy="289350"/>
          </a:xfrm>
        </p:grpSpPr>
        <p:sp>
          <p:nvSpPr>
            <p:cNvPr id="129" name="Google Shape;129;p23"/>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3"/>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3"/>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3"/>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3"/>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3"/>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3"/>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3"/>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3"/>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3"/>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3"/>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3"/>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3"/>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3"/>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3"/>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3"/>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3"/>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3"/>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3"/>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3"/>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3"/>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3"/>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3"/>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3"/>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3"/>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3"/>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3"/>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3"/>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23"/>
          <p:cNvSpPr txBox="1">
            <a:spLocks noGrp="1"/>
          </p:cNvSpPr>
          <p:nvPr>
            <p:ph type="title"/>
          </p:nvPr>
        </p:nvSpPr>
        <p:spPr>
          <a:xfrm>
            <a:off x="705600" y="94417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Index</a:t>
            </a:r>
            <a:endParaRPr dirty="0"/>
          </a:p>
        </p:txBody>
      </p:sp>
      <p:graphicFrame>
        <p:nvGraphicFramePr>
          <p:cNvPr id="158" name="Google Shape;158;p23"/>
          <p:cNvGraphicFramePr/>
          <p:nvPr>
            <p:extLst>
              <p:ext uri="{D42A27DB-BD31-4B8C-83A1-F6EECF244321}">
                <p14:modId xmlns:p14="http://schemas.microsoft.com/office/powerpoint/2010/main" val="1430832166"/>
              </p:ext>
            </p:extLst>
          </p:nvPr>
        </p:nvGraphicFramePr>
        <p:xfrm>
          <a:off x="720000" y="1615535"/>
          <a:ext cx="6069275" cy="2922604"/>
        </p:xfrm>
        <a:graphic>
          <a:graphicData uri="http://schemas.openxmlformats.org/drawingml/2006/table">
            <a:tbl>
              <a:tblPr>
                <a:noFill/>
                <a:tableStyleId>{B5423DEE-2B50-46DA-91C8-524AE422FE48}</a:tableStyleId>
              </a:tblPr>
              <a:tblGrid>
                <a:gridCol w="6069275">
                  <a:extLst>
                    <a:ext uri="{9D8B030D-6E8A-4147-A177-3AD203B41FA5}">
                      <a16:colId xmlns:a16="http://schemas.microsoft.com/office/drawing/2014/main" val="20000"/>
                    </a:ext>
                  </a:extLst>
                </a:gridCol>
              </a:tblGrid>
              <a:tr h="365328">
                <a:tc>
                  <a:txBody>
                    <a:bodyPr/>
                    <a:lstStyle/>
                    <a:p>
                      <a:pPr marL="0" lvl="0" indent="0" algn="l" rtl="0">
                        <a:spcBef>
                          <a:spcPts val="0"/>
                        </a:spcBef>
                        <a:spcAft>
                          <a:spcPts val="0"/>
                        </a:spcAft>
                        <a:buNone/>
                      </a:pPr>
                      <a:r>
                        <a:rPr lang="en" sz="1100" dirty="0">
                          <a:solidFill>
                            <a:schemeClr val="hlink"/>
                          </a:solidFill>
                          <a:uFill>
                            <a:noFill/>
                          </a:uFill>
                          <a:latin typeface="Playfair Display ExtraBold"/>
                          <a:ea typeface="Playfair Display ExtraBold"/>
                          <a:cs typeface="Playfair Display ExtraBold"/>
                          <a:sym typeface="Playfair Display ExtraBold"/>
                        </a:rPr>
                        <a:t>What is this case study about?</a:t>
                      </a:r>
                      <a:endParaRPr sz="1100" dirty="0">
                        <a:solidFill>
                          <a:schemeClr val="dk1"/>
                        </a:solidFill>
                        <a:latin typeface="Playfair Display ExtraBold"/>
                        <a:ea typeface="Playfair Display ExtraBold"/>
                        <a:cs typeface="Playfair Display ExtraBold"/>
                        <a:sym typeface="Playfair Display ExtraBold"/>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5328">
                <a:tc>
                  <a:txBody>
                    <a:bodyPr/>
                    <a:lstStyle/>
                    <a:p>
                      <a:pPr marL="0" lvl="0" indent="0" algn="l" rtl="0">
                        <a:spcBef>
                          <a:spcPts val="0"/>
                        </a:spcBef>
                        <a:spcAft>
                          <a:spcPts val="0"/>
                        </a:spcAft>
                        <a:buNone/>
                      </a:pPr>
                      <a:r>
                        <a:rPr lang="en" sz="1100" dirty="0">
                          <a:solidFill>
                            <a:schemeClr val="hlink"/>
                          </a:solidFill>
                          <a:uFill>
                            <a:noFill/>
                          </a:uFill>
                          <a:latin typeface="Playfair Display ExtraBold"/>
                          <a:ea typeface="Playfair Display ExtraBold"/>
                          <a:cs typeface="Playfair Display ExtraBold"/>
                          <a:sym typeface="Playfair Display ExtraBold"/>
                        </a:rPr>
                        <a:t>Problem Statement</a:t>
                      </a:r>
                      <a:endParaRPr sz="1100" dirty="0">
                        <a:solidFill>
                          <a:schemeClr val="dk1"/>
                        </a:solidFill>
                        <a:latin typeface="Playfair Display ExtraBold"/>
                        <a:ea typeface="Playfair Display ExtraBold"/>
                        <a:cs typeface="Playfair Display ExtraBold"/>
                        <a:sym typeface="Playfair Display ExtraBold"/>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328">
                <a:tc>
                  <a:txBody>
                    <a:bodyPr/>
                    <a:lstStyle/>
                    <a:p>
                      <a:pPr marL="0" lvl="0" indent="0" algn="l" rtl="0">
                        <a:spcBef>
                          <a:spcPts val="0"/>
                        </a:spcBef>
                        <a:spcAft>
                          <a:spcPts val="0"/>
                        </a:spcAft>
                        <a:buNone/>
                      </a:pPr>
                      <a:r>
                        <a:rPr lang="en" sz="1100" dirty="0">
                          <a:solidFill>
                            <a:schemeClr val="hlink"/>
                          </a:solidFill>
                          <a:uFill>
                            <a:noFill/>
                          </a:uFill>
                          <a:latin typeface="Playfair Display ExtraBold"/>
                          <a:ea typeface="Playfair Display ExtraBold"/>
                          <a:cs typeface="Playfair Display ExtraBold"/>
                          <a:sym typeface="Playfair Display ExtraBold"/>
                        </a:rPr>
                        <a:t>Business Objective</a:t>
                      </a:r>
                      <a:endParaRPr sz="1100" dirty="0">
                        <a:solidFill>
                          <a:schemeClr val="dk1"/>
                        </a:solidFill>
                        <a:latin typeface="Playfair Display ExtraBold"/>
                        <a:ea typeface="Playfair Display ExtraBold"/>
                        <a:cs typeface="Playfair Display ExtraBold"/>
                        <a:sym typeface="Playfair Display ExtraBold"/>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328">
                <a:tc>
                  <a:txBody>
                    <a:bodyPr/>
                    <a:lstStyle/>
                    <a:p>
                      <a:pPr marL="0" lvl="0" indent="0" algn="l" rtl="0">
                        <a:spcBef>
                          <a:spcPts val="0"/>
                        </a:spcBef>
                        <a:spcAft>
                          <a:spcPts val="0"/>
                        </a:spcAft>
                        <a:buNone/>
                      </a:pPr>
                      <a:r>
                        <a:rPr lang="en-US" sz="1100" dirty="0">
                          <a:solidFill>
                            <a:schemeClr val="dk1"/>
                          </a:solidFill>
                          <a:latin typeface="Playfair Display ExtraBold"/>
                          <a:ea typeface="Playfair Display ExtraBold"/>
                          <a:cs typeface="Playfair Display ExtraBold"/>
                          <a:sym typeface="Playfair Display ExtraBold"/>
                        </a:rPr>
                        <a:t>Business Understanding</a:t>
                      </a:r>
                      <a:endParaRPr sz="1100" dirty="0">
                        <a:solidFill>
                          <a:schemeClr val="dk1"/>
                        </a:solidFill>
                        <a:latin typeface="Playfair Display ExtraBold"/>
                        <a:ea typeface="Playfair Display ExtraBold"/>
                        <a:cs typeface="Playfair Display ExtraBold"/>
                        <a:sym typeface="Playfair Display ExtraBold"/>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970289151"/>
                  </a:ext>
                </a:extLst>
              </a:tr>
              <a:tr h="365328">
                <a:tc>
                  <a:txBody>
                    <a:bodyPr/>
                    <a:lstStyle/>
                    <a:p>
                      <a:pPr marL="0" lvl="0" indent="0" algn="l" rtl="0">
                        <a:spcBef>
                          <a:spcPts val="0"/>
                        </a:spcBef>
                        <a:spcAft>
                          <a:spcPts val="0"/>
                        </a:spcAft>
                        <a:buNone/>
                      </a:pPr>
                      <a:r>
                        <a:rPr lang="en" sz="1100" dirty="0">
                          <a:solidFill>
                            <a:schemeClr val="hlink"/>
                          </a:solidFill>
                          <a:uFill>
                            <a:noFill/>
                          </a:uFill>
                          <a:latin typeface="Playfair Display ExtraBold"/>
                          <a:ea typeface="Playfair Display ExtraBold"/>
                          <a:cs typeface="Playfair Display ExtraBold"/>
                          <a:sym typeface="Playfair Display ExtraBold"/>
                        </a:rPr>
                        <a:t>Analysis Approach</a:t>
                      </a:r>
                      <a:endParaRPr sz="1100" dirty="0">
                        <a:solidFill>
                          <a:schemeClr val="dk1"/>
                        </a:solidFill>
                        <a:latin typeface="Playfair Display ExtraBold"/>
                        <a:ea typeface="Playfair Display ExtraBold"/>
                        <a:cs typeface="Playfair Display ExtraBold"/>
                        <a:sym typeface="Playfair Display ExtraBold"/>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328">
                <a:tc>
                  <a:txBody>
                    <a:bodyPr/>
                    <a:lstStyle/>
                    <a:p>
                      <a:pPr marL="0" lvl="0" indent="0" algn="l" rtl="0">
                        <a:spcBef>
                          <a:spcPts val="0"/>
                        </a:spcBef>
                        <a:spcAft>
                          <a:spcPts val="0"/>
                        </a:spcAft>
                        <a:buNone/>
                      </a:pPr>
                      <a:r>
                        <a:rPr lang="en" sz="1100" dirty="0">
                          <a:solidFill>
                            <a:schemeClr val="hlink"/>
                          </a:solidFill>
                          <a:uFill>
                            <a:noFill/>
                          </a:uFill>
                          <a:latin typeface="Playfair Display ExtraBold"/>
                          <a:ea typeface="Playfair Display ExtraBold"/>
                          <a:cs typeface="Playfair Display ExtraBold"/>
                          <a:sym typeface="Playfair Display ExtraBold"/>
                        </a:rPr>
                        <a:t>Analysis</a:t>
                      </a:r>
                      <a:endParaRPr sz="1100" dirty="0">
                        <a:solidFill>
                          <a:schemeClr val="dk1"/>
                        </a:solidFill>
                        <a:latin typeface="Playfair Display ExtraBold"/>
                        <a:ea typeface="Playfair Display ExtraBold"/>
                        <a:cs typeface="Playfair Display ExtraBold"/>
                        <a:sym typeface="Playfair Display ExtraBold"/>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318">
                <a:tc>
                  <a:txBody>
                    <a:bodyPr/>
                    <a:lstStyle/>
                    <a:p>
                      <a:pPr marL="0" lvl="0" indent="0" algn="l" rtl="0">
                        <a:spcBef>
                          <a:spcPts val="0"/>
                        </a:spcBef>
                        <a:spcAft>
                          <a:spcPts val="0"/>
                        </a:spcAft>
                        <a:buNone/>
                      </a:pPr>
                      <a:r>
                        <a:rPr lang="en" sz="1100" dirty="0">
                          <a:solidFill>
                            <a:schemeClr val="dk1"/>
                          </a:solidFill>
                          <a:latin typeface="Playfair Display ExtraBold"/>
                          <a:ea typeface="Playfair Display ExtraBold"/>
                          <a:cs typeface="Playfair Display ExtraBold"/>
                          <a:sym typeface="Playfair Display ExtraBold"/>
                        </a:rPr>
                        <a:t>Findings/Conclusion</a:t>
                      </a:r>
                      <a:endParaRPr sz="1100" dirty="0">
                        <a:solidFill>
                          <a:schemeClr val="dk1"/>
                        </a:solidFill>
                        <a:latin typeface="Playfair Display ExtraBold"/>
                        <a:ea typeface="Playfair Display ExtraBold"/>
                        <a:cs typeface="Playfair Display ExtraBold"/>
                        <a:sym typeface="Playfair Display ExtraBold"/>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318">
                <a:tc>
                  <a:txBody>
                    <a:bodyPr/>
                    <a:lstStyle/>
                    <a:p>
                      <a:pPr marL="0" lvl="0" indent="0" algn="l" rtl="0">
                        <a:spcBef>
                          <a:spcPts val="0"/>
                        </a:spcBef>
                        <a:spcAft>
                          <a:spcPts val="0"/>
                        </a:spcAft>
                        <a:buNone/>
                      </a:pPr>
                      <a:r>
                        <a:rPr lang="en" sz="1100" dirty="0">
                          <a:solidFill>
                            <a:schemeClr val="dk1"/>
                          </a:solidFill>
                          <a:latin typeface="Playfair Display ExtraBold"/>
                          <a:ea typeface="Playfair Display ExtraBold"/>
                          <a:cs typeface="Playfair Display ExtraBold"/>
                          <a:sym typeface="Playfair Display ExtraBold"/>
                        </a:rPr>
                        <a:t>Recommendation on driving factors influencing tendency of default</a:t>
                      </a:r>
                      <a:endParaRPr sz="1100" dirty="0">
                        <a:solidFill>
                          <a:schemeClr val="dk1"/>
                        </a:solidFill>
                        <a:latin typeface="Playfair Display ExtraBold"/>
                        <a:ea typeface="Playfair Display ExtraBold"/>
                        <a:cs typeface="Playfair Display ExtraBold"/>
                        <a:sym typeface="Playfair Display ExtraBold"/>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2739948759"/>
                  </a:ext>
                </a:extLst>
              </a:tr>
            </a:tbl>
          </a:graphicData>
        </a:graphic>
      </p:graphicFrame>
      <p:cxnSp>
        <p:nvCxnSpPr>
          <p:cNvPr id="161" name="Google Shape;161;p23"/>
          <p:cNvCxnSpPr>
            <a:cxnSpLocks/>
          </p:cNvCxnSpPr>
          <p:nvPr/>
        </p:nvCxnSpPr>
        <p:spPr>
          <a:xfrm>
            <a:off x="1463040" y="256850"/>
            <a:ext cx="7337135" cy="0"/>
          </a:xfrm>
          <a:prstGeom prst="straightConnector1">
            <a:avLst/>
          </a:prstGeom>
          <a:noFill/>
          <a:ln w="9525" cap="flat" cmpd="sng">
            <a:solidFill>
              <a:schemeClr val="dk1"/>
            </a:solidFill>
            <a:prstDash val="solid"/>
            <a:round/>
            <a:headEnd type="oval" w="med" len="med"/>
            <a:tailEnd type="oval" w="med" len="med"/>
          </a:ln>
        </p:spPr>
      </p:cxnSp>
      <p:cxnSp>
        <p:nvCxnSpPr>
          <p:cNvPr id="162" name="Google Shape;162;p23"/>
          <p:cNvCxnSpPr>
            <a:cxnSpLocks/>
          </p:cNvCxnSpPr>
          <p:nvPr/>
        </p:nvCxnSpPr>
        <p:spPr>
          <a:xfrm>
            <a:off x="705600" y="4867850"/>
            <a:ext cx="6464675" cy="0"/>
          </a:xfrm>
          <a:prstGeom prst="straightConnector1">
            <a:avLst/>
          </a:prstGeom>
          <a:noFill/>
          <a:ln w="9525" cap="flat" cmpd="sng">
            <a:solidFill>
              <a:schemeClr val="dk1"/>
            </a:solidFill>
            <a:prstDash val="solid"/>
            <a:round/>
            <a:headEnd type="oval" w="med" len="med"/>
            <a:tailEnd type="oval" w="med" len="med"/>
          </a:ln>
        </p:spPr>
      </p:cxnSp>
      <p:sp>
        <p:nvSpPr>
          <p:cNvPr id="163" name="Google Shape;163;p23"/>
          <p:cNvSpPr/>
          <p:nvPr/>
        </p:nvSpPr>
        <p:spPr>
          <a:xfrm>
            <a:off x="-364605" y="3806836"/>
            <a:ext cx="990300" cy="9903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7" name="Google Shape;307;p27"/>
          <p:cNvCxnSpPr>
            <a:cxnSpLocks/>
          </p:cNvCxnSpPr>
          <p:nvPr/>
        </p:nvCxnSpPr>
        <p:spPr>
          <a:xfrm>
            <a:off x="1248190" y="742881"/>
            <a:ext cx="7095932" cy="0"/>
          </a:xfrm>
          <a:prstGeom prst="straightConnector1">
            <a:avLst/>
          </a:prstGeom>
          <a:noFill/>
          <a:ln w="9525" cap="flat" cmpd="sng">
            <a:solidFill>
              <a:schemeClr val="dk1"/>
            </a:solidFill>
            <a:prstDash val="solid"/>
            <a:round/>
            <a:headEnd type="oval" w="med" len="med"/>
            <a:tailEnd type="oval" w="med" len="med"/>
          </a:ln>
        </p:spPr>
      </p:cxnSp>
      <p:sp>
        <p:nvSpPr>
          <p:cNvPr id="39" name="Google Shape;172;p24">
            <a:extLst>
              <a:ext uri="{FF2B5EF4-FFF2-40B4-BE49-F238E27FC236}">
                <a16:creationId xmlns:a16="http://schemas.microsoft.com/office/drawing/2014/main" id="{D86251D0-A5CD-A54F-87AD-D802E872A13E}"/>
              </a:ext>
            </a:extLst>
          </p:cNvPr>
          <p:cNvSpPr txBox="1">
            <a:spLocks/>
          </p:cNvSpPr>
          <p:nvPr/>
        </p:nvSpPr>
        <p:spPr>
          <a:xfrm>
            <a:off x="1248190" y="184687"/>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l"/>
            <a:r>
              <a:rPr lang="en-IN" dirty="0"/>
              <a:t>Annual Income of Customer (</a:t>
            </a:r>
            <a:r>
              <a:rPr lang="en-IN" dirty="0" err="1"/>
              <a:t>annual_inc</a:t>
            </a:r>
            <a:r>
              <a:rPr lang="en-IN" dirty="0"/>
              <a:t>)</a:t>
            </a:r>
          </a:p>
        </p:txBody>
      </p:sp>
      <p:sp>
        <p:nvSpPr>
          <p:cNvPr id="9" name="Google Shape;554;p32">
            <a:extLst>
              <a:ext uri="{FF2B5EF4-FFF2-40B4-BE49-F238E27FC236}">
                <a16:creationId xmlns:a16="http://schemas.microsoft.com/office/drawing/2014/main" id="{C94CAE37-027F-F243-BE5E-86C8175E2B02}"/>
              </a:ext>
            </a:extLst>
          </p:cNvPr>
          <p:cNvSpPr txBox="1">
            <a:spLocks/>
          </p:cNvSpPr>
          <p:nvPr/>
        </p:nvSpPr>
        <p:spPr>
          <a:xfrm>
            <a:off x="-192669" y="3203631"/>
            <a:ext cx="7794111" cy="48701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44500" indent="-285750">
              <a:buFont typeface="Arial" panose="020B0604020202020204" pitchFamily="34" charset="0"/>
              <a:buChar char="•"/>
            </a:pPr>
            <a:r>
              <a:rPr lang="en-IN" sz="1200" dirty="0">
                <a:latin typeface="Helvetica Neue" panose="02000503000000020004" pitchFamily="2" charset="0"/>
              </a:rPr>
              <a:t>Majorly customer annual income is between 40000 to 78000</a:t>
            </a:r>
          </a:p>
          <a:p>
            <a:pPr marL="444500" indent="-285750">
              <a:buFont typeface="Arial" panose="020B0604020202020204" pitchFamily="34" charset="0"/>
              <a:buChar char="•"/>
            </a:pPr>
            <a:endParaRPr lang="en-IN" sz="1200" dirty="0">
              <a:latin typeface="Helvetica Neue" panose="02000503000000020004" pitchFamily="2" charset="0"/>
            </a:endParaRPr>
          </a:p>
          <a:p>
            <a:pPr marL="444500" indent="-285750">
              <a:buFont typeface="Arial" panose="020B0604020202020204" pitchFamily="34" charset="0"/>
              <a:buChar char="•"/>
            </a:pPr>
            <a:r>
              <a:rPr lang="en-IN" sz="1200" dirty="0">
                <a:latin typeface="Helvetica Neue" panose="02000503000000020004" pitchFamily="2" charset="0"/>
              </a:rPr>
              <a:t>Loan taken by customer in annual income range of 0-40K has the highest charge offs</a:t>
            </a:r>
          </a:p>
          <a:p>
            <a:pPr marL="444500" indent="-285750">
              <a:buFont typeface="Arial" panose="020B0604020202020204" pitchFamily="34" charset="0"/>
              <a:buChar char="•"/>
            </a:pPr>
            <a:endParaRPr lang="en-IN" sz="1200" dirty="0">
              <a:latin typeface="Helvetica Neue" panose="02000503000000020004" pitchFamily="2" charset="0"/>
            </a:endParaRPr>
          </a:p>
          <a:p>
            <a:pPr marL="444500" indent="-285750">
              <a:buFont typeface="Arial" panose="020B0604020202020204" pitchFamily="34" charset="0"/>
              <a:buChar char="•"/>
            </a:pPr>
            <a:r>
              <a:rPr lang="en-IN" sz="1200" dirty="0">
                <a:latin typeface="Helvetica Neue" panose="02000503000000020004" pitchFamily="2" charset="0"/>
              </a:rPr>
              <a:t>Customers with Annual income range of 80K &amp; above have lesser possibility of charge off</a:t>
            </a:r>
          </a:p>
          <a:p>
            <a:pPr marL="444500" indent="-285750">
              <a:buFont typeface="Arial" panose="020B0604020202020204" pitchFamily="34" charset="0"/>
              <a:buChar char="•"/>
            </a:pPr>
            <a:endParaRPr lang="en-IN" sz="1200" dirty="0">
              <a:latin typeface="Helvetica Neue" panose="02000503000000020004" pitchFamily="2" charset="0"/>
            </a:endParaRPr>
          </a:p>
          <a:p>
            <a:pPr marL="444500" indent="-285750">
              <a:buFont typeface="Arial" panose="020B0604020202020204" pitchFamily="34" charset="0"/>
              <a:buChar char="•"/>
            </a:pPr>
            <a:r>
              <a:rPr lang="en-IN" sz="1200" dirty="0">
                <a:latin typeface="Helvetica Neue" panose="02000503000000020004" pitchFamily="2" charset="0"/>
              </a:rPr>
              <a:t>Increase in annual income decreases the possibility of charge off</a:t>
            </a:r>
          </a:p>
          <a:p>
            <a:pPr marL="444500" indent="-285750">
              <a:buFont typeface="Arial" panose="020B0604020202020204" pitchFamily="34" charset="0"/>
              <a:buChar char="•"/>
            </a:pPr>
            <a:endParaRPr lang="en-IN" sz="1200" dirty="0">
              <a:latin typeface="Helvetica Neue" panose="02000503000000020004" pitchFamily="2" charset="0"/>
            </a:endParaRPr>
          </a:p>
        </p:txBody>
      </p:sp>
      <p:sp>
        <p:nvSpPr>
          <p:cNvPr id="14" name="Google Shape;554;p32">
            <a:extLst>
              <a:ext uri="{FF2B5EF4-FFF2-40B4-BE49-F238E27FC236}">
                <a16:creationId xmlns:a16="http://schemas.microsoft.com/office/drawing/2014/main" id="{EB215137-CE73-6C40-9032-306700C8AFE3}"/>
              </a:ext>
            </a:extLst>
          </p:cNvPr>
          <p:cNvSpPr txBox="1">
            <a:spLocks/>
          </p:cNvSpPr>
          <p:nvPr/>
        </p:nvSpPr>
        <p:spPr>
          <a:xfrm>
            <a:off x="1834231" y="719824"/>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Univariate Analysis</a:t>
            </a:r>
          </a:p>
        </p:txBody>
      </p:sp>
      <p:sp>
        <p:nvSpPr>
          <p:cNvPr id="15" name="Google Shape;554;p32">
            <a:extLst>
              <a:ext uri="{FF2B5EF4-FFF2-40B4-BE49-F238E27FC236}">
                <a16:creationId xmlns:a16="http://schemas.microsoft.com/office/drawing/2014/main" id="{2F6A9F98-74FD-FF45-9BD2-A23DC414C1D0}"/>
              </a:ext>
            </a:extLst>
          </p:cNvPr>
          <p:cNvSpPr txBox="1">
            <a:spLocks/>
          </p:cNvSpPr>
          <p:nvPr/>
        </p:nvSpPr>
        <p:spPr>
          <a:xfrm>
            <a:off x="6275417" y="682261"/>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Bivariate Analysis</a:t>
            </a:r>
          </a:p>
        </p:txBody>
      </p:sp>
      <p:cxnSp>
        <p:nvCxnSpPr>
          <p:cNvPr id="7" name="Straight Connector 6">
            <a:extLst>
              <a:ext uri="{FF2B5EF4-FFF2-40B4-BE49-F238E27FC236}">
                <a16:creationId xmlns:a16="http://schemas.microsoft.com/office/drawing/2014/main" id="{E43FCCF0-E982-3D42-8125-8C30CE4D8C01}"/>
              </a:ext>
            </a:extLst>
          </p:cNvPr>
          <p:cNvCxnSpPr>
            <a:cxnSpLocks/>
          </p:cNvCxnSpPr>
          <p:nvPr/>
        </p:nvCxnSpPr>
        <p:spPr>
          <a:xfrm>
            <a:off x="5477509" y="867698"/>
            <a:ext cx="0" cy="2535460"/>
          </a:xfrm>
          <a:prstGeom prst="line">
            <a:avLst/>
          </a:prstGeom>
        </p:spPr>
        <p:style>
          <a:lnRef idx="1">
            <a:schemeClr val="dk1"/>
          </a:lnRef>
          <a:fillRef idx="0">
            <a:schemeClr val="dk1"/>
          </a:fillRef>
          <a:effectRef idx="0">
            <a:schemeClr val="dk1"/>
          </a:effectRef>
          <a:fontRef idx="minor">
            <a:schemeClr val="tx1"/>
          </a:fontRef>
        </p:style>
      </p:cxnSp>
      <p:sp>
        <p:nvSpPr>
          <p:cNvPr id="22" name="Google Shape;554;p32">
            <a:extLst>
              <a:ext uri="{FF2B5EF4-FFF2-40B4-BE49-F238E27FC236}">
                <a16:creationId xmlns:a16="http://schemas.microsoft.com/office/drawing/2014/main" id="{43A2A258-1088-6342-B113-C7DEA88B0A0D}"/>
              </a:ext>
            </a:extLst>
          </p:cNvPr>
          <p:cNvSpPr txBox="1">
            <a:spLocks/>
          </p:cNvSpPr>
          <p:nvPr/>
        </p:nvSpPr>
        <p:spPr>
          <a:xfrm>
            <a:off x="-143124" y="4729662"/>
            <a:ext cx="6935162" cy="6516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sz="1600" b="1" dirty="0">
                <a:latin typeface="Helvetica Neue" panose="02000503000000020004" pitchFamily="2" charset="0"/>
              </a:rPr>
              <a:t>Is strong attribute for loan default? : Yes</a:t>
            </a:r>
          </a:p>
        </p:txBody>
      </p:sp>
      <p:pic>
        <p:nvPicPr>
          <p:cNvPr id="4" name="Picture 3" descr="A graph of a bar chart&#10;&#10;Description automatically generated">
            <a:extLst>
              <a:ext uri="{FF2B5EF4-FFF2-40B4-BE49-F238E27FC236}">
                <a16:creationId xmlns:a16="http://schemas.microsoft.com/office/drawing/2014/main" id="{CDE4D956-598B-1D45-84AE-355F1AC0B162}"/>
              </a:ext>
            </a:extLst>
          </p:cNvPr>
          <p:cNvPicPr>
            <a:picLocks noChangeAspect="1"/>
          </p:cNvPicPr>
          <p:nvPr/>
        </p:nvPicPr>
        <p:blipFill>
          <a:blip r:embed="rId3"/>
          <a:stretch>
            <a:fillRect/>
          </a:stretch>
        </p:blipFill>
        <p:spPr>
          <a:xfrm>
            <a:off x="5559317" y="1011785"/>
            <a:ext cx="3457886" cy="2132246"/>
          </a:xfrm>
          <a:prstGeom prst="rect">
            <a:avLst/>
          </a:prstGeom>
        </p:spPr>
      </p:pic>
      <p:pic>
        <p:nvPicPr>
          <p:cNvPr id="9218" name="Picture 2">
            <a:extLst>
              <a:ext uri="{FF2B5EF4-FFF2-40B4-BE49-F238E27FC236}">
                <a16:creationId xmlns:a16="http://schemas.microsoft.com/office/drawing/2014/main" id="{41F06475-D405-0E48-978C-9D6CFE4ED8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1550" y="1121445"/>
            <a:ext cx="2126757" cy="182438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green line graph with white text&#10;&#10;Description automatically generated">
            <a:extLst>
              <a:ext uri="{FF2B5EF4-FFF2-40B4-BE49-F238E27FC236}">
                <a16:creationId xmlns:a16="http://schemas.microsoft.com/office/drawing/2014/main" id="{1BD0BB9B-4FD6-9645-AC28-D36EDF8D698D}"/>
              </a:ext>
            </a:extLst>
          </p:cNvPr>
          <p:cNvPicPr>
            <a:picLocks noChangeAspect="1"/>
          </p:cNvPicPr>
          <p:nvPr/>
        </p:nvPicPr>
        <p:blipFill>
          <a:blip r:embed="rId5"/>
          <a:stretch>
            <a:fillRect/>
          </a:stretch>
        </p:blipFill>
        <p:spPr>
          <a:xfrm>
            <a:off x="2" y="1356191"/>
            <a:ext cx="3132346" cy="1485379"/>
          </a:xfrm>
          <a:prstGeom prst="rect">
            <a:avLst/>
          </a:prstGeom>
        </p:spPr>
      </p:pic>
    </p:spTree>
    <p:extLst>
      <p:ext uri="{BB962C8B-B14F-4D97-AF65-F5344CB8AC3E}">
        <p14:creationId xmlns:p14="http://schemas.microsoft.com/office/powerpoint/2010/main" val="2953407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7" name="Google Shape;307;p27"/>
          <p:cNvCxnSpPr>
            <a:cxnSpLocks/>
          </p:cNvCxnSpPr>
          <p:nvPr/>
        </p:nvCxnSpPr>
        <p:spPr>
          <a:xfrm>
            <a:off x="1248190" y="742881"/>
            <a:ext cx="7095932" cy="0"/>
          </a:xfrm>
          <a:prstGeom prst="straightConnector1">
            <a:avLst/>
          </a:prstGeom>
          <a:noFill/>
          <a:ln w="9525" cap="flat" cmpd="sng">
            <a:solidFill>
              <a:schemeClr val="dk1"/>
            </a:solidFill>
            <a:prstDash val="solid"/>
            <a:round/>
            <a:headEnd type="oval" w="med" len="med"/>
            <a:tailEnd type="oval" w="med" len="med"/>
          </a:ln>
        </p:spPr>
      </p:cxnSp>
      <p:sp>
        <p:nvSpPr>
          <p:cNvPr id="39" name="Google Shape;172;p24">
            <a:extLst>
              <a:ext uri="{FF2B5EF4-FFF2-40B4-BE49-F238E27FC236}">
                <a16:creationId xmlns:a16="http://schemas.microsoft.com/office/drawing/2014/main" id="{D86251D0-A5CD-A54F-87AD-D802E872A13E}"/>
              </a:ext>
            </a:extLst>
          </p:cNvPr>
          <p:cNvSpPr txBox="1">
            <a:spLocks/>
          </p:cNvSpPr>
          <p:nvPr/>
        </p:nvSpPr>
        <p:spPr>
          <a:xfrm>
            <a:off x="1248190" y="184687"/>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l"/>
            <a:r>
              <a:rPr lang="en-IN" dirty="0"/>
              <a:t>Debt To Income Ratio of Customer (</a:t>
            </a:r>
            <a:r>
              <a:rPr lang="en-IN" dirty="0" err="1"/>
              <a:t>dti</a:t>
            </a:r>
            <a:r>
              <a:rPr lang="en-IN" dirty="0"/>
              <a:t>)</a:t>
            </a:r>
          </a:p>
        </p:txBody>
      </p:sp>
      <p:sp>
        <p:nvSpPr>
          <p:cNvPr id="9" name="Google Shape;554;p32">
            <a:extLst>
              <a:ext uri="{FF2B5EF4-FFF2-40B4-BE49-F238E27FC236}">
                <a16:creationId xmlns:a16="http://schemas.microsoft.com/office/drawing/2014/main" id="{C94CAE37-027F-F243-BE5E-86C8175E2B02}"/>
              </a:ext>
            </a:extLst>
          </p:cNvPr>
          <p:cNvSpPr txBox="1">
            <a:spLocks/>
          </p:cNvSpPr>
          <p:nvPr/>
        </p:nvSpPr>
        <p:spPr>
          <a:xfrm>
            <a:off x="-230564" y="3373842"/>
            <a:ext cx="7794111" cy="48701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44500" indent="-285750">
              <a:buFont typeface="Arial" panose="020B0604020202020204" pitchFamily="34" charset="0"/>
              <a:buChar char="•"/>
            </a:pPr>
            <a:r>
              <a:rPr lang="en-IN" sz="1200" dirty="0">
                <a:latin typeface="Helvetica Neue" panose="02000503000000020004" pitchFamily="2" charset="0"/>
              </a:rPr>
              <a:t>Majorly </a:t>
            </a:r>
            <a:r>
              <a:rPr lang="en-IN" sz="1200" dirty="0" err="1">
                <a:latin typeface="Helvetica Neue" panose="02000503000000020004" pitchFamily="2" charset="0"/>
              </a:rPr>
              <a:t>dti</a:t>
            </a:r>
            <a:r>
              <a:rPr lang="en-IN" sz="1200" dirty="0">
                <a:latin typeface="Helvetica Neue" panose="02000503000000020004" pitchFamily="2" charset="0"/>
              </a:rPr>
              <a:t> is ranging between 8 to 18 &amp; we can see sharp drop in </a:t>
            </a:r>
            <a:r>
              <a:rPr lang="en-IN" sz="1200" dirty="0" err="1">
                <a:latin typeface="Helvetica Neue" panose="02000503000000020004" pitchFamily="2" charset="0"/>
              </a:rPr>
              <a:t>dti</a:t>
            </a:r>
            <a:r>
              <a:rPr lang="en-IN" sz="1200" dirty="0">
                <a:latin typeface="Helvetica Neue" panose="02000503000000020004" pitchFamily="2" charset="0"/>
              </a:rPr>
              <a:t> after 25</a:t>
            </a:r>
            <a:endParaRPr lang="en-IN" sz="1600" b="0" i="0" dirty="0">
              <a:solidFill>
                <a:srgbClr val="000000"/>
              </a:solidFill>
              <a:effectLst/>
              <a:latin typeface="Helvetica Neue" panose="02000503000000020004" pitchFamily="2" charset="0"/>
            </a:endParaRPr>
          </a:p>
          <a:p>
            <a:pPr marL="444500" indent="-285750">
              <a:buFont typeface="Arial" panose="020B0604020202020204" pitchFamily="34" charset="0"/>
              <a:buChar char="•"/>
            </a:pPr>
            <a:r>
              <a:rPr lang="en-IN" sz="1200" dirty="0">
                <a:latin typeface="Helvetica Neue" panose="02000503000000020004" pitchFamily="2" charset="0"/>
              </a:rPr>
              <a:t>We are seeing similar loan count across bands of DTI</a:t>
            </a:r>
          </a:p>
          <a:p>
            <a:pPr marL="444500" indent="-285750">
              <a:buFont typeface="Arial" panose="020B0604020202020204" pitchFamily="34" charset="0"/>
              <a:buChar char="•"/>
            </a:pPr>
            <a:r>
              <a:rPr lang="en-IN" sz="1200" dirty="0">
                <a:latin typeface="Helvetica Neue" panose="02000503000000020004" pitchFamily="2" charset="0"/>
              </a:rPr>
              <a:t>Obviously we are seeing people with higher DTI are applying for more loans and which is again obvious from purpose as major loans are applied for </a:t>
            </a:r>
            <a:r>
              <a:rPr lang="en-IN" sz="1200" dirty="0" err="1">
                <a:latin typeface="Helvetica Neue" panose="02000503000000020004" pitchFamily="2" charset="0"/>
              </a:rPr>
              <a:t>debt_consolidation</a:t>
            </a:r>
            <a:endParaRPr lang="en-IN" sz="1200" dirty="0">
              <a:latin typeface="Helvetica Neue" panose="02000503000000020004" pitchFamily="2" charset="0"/>
            </a:endParaRPr>
          </a:p>
          <a:p>
            <a:pPr marL="444500" indent="-285750">
              <a:buFont typeface="Arial" panose="020B0604020202020204" pitchFamily="34" charset="0"/>
              <a:buChar char="•"/>
            </a:pPr>
            <a:endParaRPr lang="en-IN" sz="1200" dirty="0">
              <a:latin typeface="Helvetica Neue" panose="02000503000000020004" pitchFamily="2" charset="0"/>
            </a:endParaRPr>
          </a:p>
          <a:p>
            <a:pPr marL="444500" indent="-285750">
              <a:buFont typeface="Arial" panose="020B0604020202020204" pitchFamily="34" charset="0"/>
              <a:buChar char="•"/>
            </a:pPr>
            <a:r>
              <a:rPr lang="en-IN" sz="1200" dirty="0">
                <a:latin typeface="Helvetica Neue" panose="02000503000000020004" pitchFamily="2" charset="0"/>
              </a:rPr>
              <a:t>As the </a:t>
            </a:r>
            <a:r>
              <a:rPr lang="en-IN" sz="1200" dirty="0" err="1">
                <a:latin typeface="Helvetica Neue" panose="02000503000000020004" pitchFamily="2" charset="0"/>
              </a:rPr>
              <a:t>dti</a:t>
            </a:r>
            <a:r>
              <a:rPr lang="en-IN" sz="1200" dirty="0">
                <a:latin typeface="Helvetica Neue" panose="02000503000000020004" pitchFamily="2" charset="0"/>
              </a:rPr>
              <a:t> increase the percentage of loan defaulted increase.</a:t>
            </a:r>
          </a:p>
          <a:p>
            <a:pPr marL="444500" indent="-285750">
              <a:buFont typeface="Arial" panose="020B0604020202020204" pitchFamily="34" charset="0"/>
              <a:buChar char="•"/>
            </a:pPr>
            <a:endParaRPr lang="en-IN" sz="1200" dirty="0">
              <a:latin typeface="Helvetica Neue" panose="02000503000000020004" pitchFamily="2" charset="0"/>
            </a:endParaRPr>
          </a:p>
        </p:txBody>
      </p:sp>
      <p:sp>
        <p:nvSpPr>
          <p:cNvPr id="14" name="Google Shape;554;p32">
            <a:extLst>
              <a:ext uri="{FF2B5EF4-FFF2-40B4-BE49-F238E27FC236}">
                <a16:creationId xmlns:a16="http://schemas.microsoft.com/office/drawing/2014/main" id="{EB215137-CE73-6C40-9032-306700C8AFE3}"/>
              </a:ext>
            </a:extLst>
          </p:cNvPr>
          <p:cNvSpPr txBox="1">
            <a:spLocks/>
          </p:cNvSpPr>
          <p:nvPr/>
        </p:nvSpPr>
        <p:spPr>
          <a:xfrm>
            <a:off x="1834231" y="719824"/>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Univariate Analysis</a:t>
            </a:r>
          </a:p>
        </p:txBody>
      </p:sp>
      <p:sp>
        <p:nvSpPr>
          <p:cNvPr id="15" name="Google Shape;554;p32">
            <a:extLst>
              <a:ext uri="{FF2B5EF4-FFF2-40B4-BE49-F238E27FC236}">
                <a16:creationId xmlns:a16="http://schemas.microsoft.com/office/drawing/2014/main" id="{2F6A9F98-74FD-FF45-9BD2-A23DC414C1D0}"/>
              </a:ext>
            </a:extLst>
          </p:cNvPr>
          <p:cNvSpPr txBox="1">
            <a:spLocks/>
          </p:cNvSpPr>
          <p:nvPr/>
        </p:nvSpPr>
        <p:spPr>
          <a:xfrm>
            <a:off x="6275417" y="682261"/>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Bivariate Analysis</a:t>
            </a:r>
          </a:p>
        </p:txBody>
      </p:sp>
      <p:cxnSp>
        <p:nvCxnSpPr>
          <p:cNvPr id="7" name="Straight Connector 6">
            <a:extLst>
              <a:ext uri="{FF2B5EF4-FFF2-40B4-BE49-F238E27FC236}">
                <a16:creationId xmlns:a16="http://schemas.microsoft.com/office/drawing/2014/main" id="{E43FCCF0-E982-3D42-8125-8C30CE4D8C01}"/>
              </a:ext>
            </a:extLst>
          </p:cNvPr>
          <p:cNvCxnSpPr>
            <a:cxnSpLocks/>
          </p:cNvCxnSpPr>
          <p:nvPr/>
        </p:nvCxnSpPr>
        <p:spPr>
          <a:xfrm>
            <a:off x="5477509" y="867698"/>
            <a:ext cx="0" cy="2535460"/>
          </a:xfrm>
          <a:prstGeom prst="line">
            <a:avLst/>
          </a:prstGeom>
        </p:spPr>
        <p:style>
          <a:lnRef idx="1">
            <a:schemeClr val="dk1"/>
          </a:lnRef>
          <a:fillRef idx="0">
            <a:schemeClr val="dk1"/>
          </a:fillRef>
          <a:effectRef idx="0">
            <a:schemeClr val="dk1"/>
          </a:effectRef>
          <a:fontRef idx="minor">
            <a:schemeClr val="tx1"/>
          </a:fontRef>
        </p:style>
      </p:cxnSp>
      <p:sp>
        <p:nvSpPr>
          <p:cNvPr id="22" name="Google Shape;554;p32">
            <a:extLst>
              <a:ext uri="{FF2B5EF4-FFF2-40B4-BE49-F238E27FC236}">
                <a16:creationId xmlns:a16="http://schemas.microsoft.com/office/drawing/2014/main" id="{43A2A258-1088-6342-B113-C7DEA88B0A0D}"/>
              </a:ext>
            </a:extLst>
          </p:cNvPr>
          <p:cNvSpPr txBox="1">
            <a:spLocks/>
          </p:cNvSpPr>
          <p:nvPr/>
        </p:nvSpPr>
        <p:spPr>
          <a:xfrm>
            <a:off x="-143124" y="4729662"/>
            <a:ext cx="6935162" cy="6516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sz="1600" b="1" dirty="0">
                <a:latin typeface="Helvetica Neue" panose="02000503000000020004" pitchFamily="2" charset="0"/>
              </a:rPr>
              <a:t>Is strong attribute for loan default? : Yes</a:t>
            </a:r>
          </a:p>
        </p:txBody>
      </p:sp>
      <p:pic>
        <p:nvPicPr>
          <p:cNvPr id="3" name="Picture 2" descr="A green line graph with numbers&#10;&#10;Description automatically generated">
            <a:extLst>
              <a:ext uri="{FF2B5EF4-FFF2-40B4-BE49-F238E27FC236}">
                <a16:creationId xmlns:a16="http://schemas.microsoft.com/office/drawing/2014/main" id="{BB11BEBD-B64F-6A4A-8180-9CE973443F2A}"/>
              </a:ext>
            </a:extLst>
          </p:cNvPr>
          <p:cNvPicPr>
            <a:picLocks noChangeAspect="1"/>
          </p:cNvPicPr>
          <p:nvPr/>
        </p:nvPicPr>
        <p:blipFill>
          <a:blip r:embed="rId3"/>
          <a:stretch>
            <a:fillRect/>
          </a:stretch>
        </p:blipFill>
        <p:spPr>
          <a:xfrm>
            <a:off x="0" y="1347233"/>
            <a:ext cx="3132341" cy="1461349"/>
          </a:xfrm>
          <a:prstGeom prst="rect">
            <a:avLst/>
          </a:prstGeom>
        </p:spPr>
      </p:pic>
      <p:pic>
        <p:nvPicPr>
          <p:cNvPr id="10242" name="Picture 2">
            <a:extLst>
              <a:ext uri="{FF2B5EF4-FFF2-40B4-BE49-F238E27FC236}">
                <a16:creationId xmlns:a16="http://schemas.microsoft.com/office/drawing/2014/main" id="{F5FB4453-ADAB-8948-A6C1-FE32C2A72C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3860" y="1104049"/>
            <a:ext cx="2192746" cy="19658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bar chart of a bar graph&#10;&#10;Description automatically generated">
            <a:extLst>
              <a:ext uri="{FF2B5EF4-FFF2-40B4-BE49-F238E27FC236}">
                <a16:creationId xmlns:a16="http://schemas.microsoft.com/office/drawing/2014/main" id="{1E91C8AA-0D83-5640-BC5C-CA34197591EB}"/>
              </a:ext>
            </a:extLst>
          </p:cNvPr>
          <p:cNvPicPr>
            <a:picLocks noChangeAspect="1"/>
          </p:cNvPicPr>
          <p:nvPr/>
        </p:nvPicPr>
        <p:blipFill>
          <a:blip r:embed="rId5"/>
          <a:stretch>
            <a:fillRect/>
          </a:stretch>
        </p:blipFill>
        <p:spPr>
          <a:xfrm>
            <a:off x="5583892" y="1044284"/>
            <a:ext cx="3451753" cy="2110580"/>
          </a:xfrm>
          <a:prstGeom prst="rect">
            <a:avLst/>
          </a:prstGeom>
        </p:spPr>
      </p:pic>
    </p:spTree>
    <p:extLst>
      <p:ext uri="{BB962C8B-B14F-4D97-AF65-F5344CB8AC3E}">
        <p14:creationId xmlns:p14="http://schemas.microsoft.com/office/powerpoint/2010/main" val="11791066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7" name="Google Shape;307;p27"/>
          <p:cNvCxnSpPr>
            <a:cxnSpLocks/>
          </p:cNvCxnSpPr>
          <p:nvPr/>
        </p:nvCxnSpPr>
        <p:spPr>
          <a:xfrm>
            <a:off x="1248190" y="742881"/>
            <a:ext cx="7095932" cy="0"/>
          </a:xfrm>
          <a:prstGeom prst="straightConnector1">
            <a:avLst/>
          </a:prstGeom>
          <a:noFill/>
          <a:ln w="9525" cap="flat" cmpd="sng">
            <a:solidFill>
              <a:schemeClr val="dk1"/>
            </a:solidFill>
            <a:prstDash val="solid"/>
            <a:round/>
            <a:headEnd type="oval" w="med" len="med"/>
            <a:tailEnd type="oval" w="med" len="med"/>
          </a:ln>
        </p:spPr>
      </p:cxnSp>
      <p:sp>
        <p:nvSpPr>
          <p:cNvPr id="39" name="Google Shape;172;p24">
            <a:extLst>
              <a:ext uri="{FF2B5EF4-FFF2-40B4-BE49-F238E27FC236}">
                <a16:creationId xmlns:a16="http://schemas.microsoft.com/office/drawing/2014/main" id="{D86251D0-A5CD-A54F-87AD-D802E872A13E}"/>
              </a:ext>
            </a:extLst>
          </p:cNvPr>
          <p:cNvSpPr txBox="1">
            <a:spLocks/>
          </p:cNvSpPr>
          <p:nvPr/>
        </p:nvSpPr>
        <p:spPr>
          <a:xfrm>
            <a:off x="1248190" y="184687"/>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l"/>
            <a:r>
              <a:rPr lang="en-IN" dirty="0"/>
              <a:t>Employment Length of Customer (</a:t>
            </a:r>
            <a:r>
              <a:rPr lang="en-IN" dirty="0" err="1"/>
              <a:t>emp_length</a:t>
            </a:r>
            <a:r>
              <a:rPr lang="en-IN" dirty="0"/>
              <a:t>)</a:t>
            </a:r>
          </a:p>
        </p:txBody>
      </p:sp>
      <p:sp>
        <p:nvSpPr>
          <p:cNvPr id="9" name="Google Shape;554;p32">
            <a:extLst>
              <a:ext uri="{FF2B5EF4-FFF2-40B4-BE49-F238E27FC236}">
                <a16:creationId xmlns:a16="http://schemas.microsoft.com/office/drawing/2014/main" id="{C94CAE37-027F-F243-BE5E-86C8175E2B02}"/>
              </a:ext>
            </a:extLst>
          </p:cNvPr>
          <p:cNvSpPr txBox="1">
            <a:spLocks/>
          </p:cNvSpPr>
          <p:nvPr/>
        </p:nvSpPr>
        <p:spPr>
          <a:xfrm>
            <a:off x="-143124" y="3333829"/>
            <a:ext cx="7794111" cy="48701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44500" indent="-285750">
              <a:buFont typeface="Arial" panose="020B0604020202020204" pitchFamily="34" charset="0"/>
              <a:buChar char="•"/>
            </a:pPr>
            <a:r>
              <a:rPr lang="en-IN" sz="1200" dirty="0">
                <a:latin typeface="Helvetica Neue" panose="02000503000000020004" pitchFamily="2" charset="0"/>
              </a:rPr>
              <a:t>Majority of the loan applicants are having employment length of 10+ years</a:t>
            </a:r>
          </a:p>
          <a:p>
            <a:pPr marL="444500" indent="-285750">
              <a:buFont typeface="Arial" panose="020B0604020202020204" pitchFamily="34" charset="0"/>
              <a:buChar char="•"/>
            </a:pPr>
            <a:r>
              <a:rPr lang="en-IN" sz="1200" dirty="0">
                <a:latin typeface="Helvetica Neue" panose="02000503000000020004" pitchFamily="2" charset="0"/>
              </a:rPr>
              <a:t>Also interesting to see the loan applications in experience range of 0-3 years is more than in experience range of 6-7 years</a:t>
            </a:r>
          </a:p>
          <a:p>
            <a:pPr marL="158750"/>
            <a:endParaRPr lang="en-IN" sz="1200" dirty="0">
              <a:latin typeface="Helvetica Neue" panose="02000503000000020004" pitchFamily="2" charset="0"/>
            </a:endParaRPr>
          </a:p>
          <a:p>
            <a:pPr marL="444500" indent="-285750">
              <a:buFont typeface="Arial" panose="020B0604020202020204" pitchFamily="34" charset="0"/>
              <a:buChar char="•"/>
            </a:pPr>
            <a:r>
              <a:rPr lang="en-IN" sz="1200" dirty="0">
                <a:latin typeface="Helvetica Neue" panose="02000503000000020004" pitchFamily="2" charset="0"/>
              </a:rPr>
              <a:t>Highest Charge Offs are in customer with </a:t>
            </a:r>
            <a:r>
              <a:rPr lang="en-IN" sz="1200" dirty="0" err="1">
                <a:latin typeface="Helvetica Neue" panose="02000503000000020004" pitchFamily="2" charset="0"/>
              </a:rPr>
              <a:t>emp_length</a:t>
            </a:r>
            <a:r>
              <a:rPr lang="en-IN" sz="1200" dirty="0">
                <a:latin typeface="Helvetica Neue" panose="02000503000000020004" pitchFamily="2" charset="0"/>
              </a:rPr>
              <a:t> of 10+ Years and above but we have maximum loans in same employment length</a:t>
            </a:r>
          </a:p>
          <a:p>
            <a:pPr marL="444500" indent="-285750">
              <a:buFont typeface="Arial" panose="020B0604020202020204" pitchFamily="34" charset="0"/>
              <a:buChar char="•"/>
            </a:pPr>
            <a:r>
              <a:rPr lang="en-IN" sz="1200" dirty="0">
                <a:latin typeface="Helvetica Neue" panose="02000503000000020004" pitchFamily="2" charset="0"/>
              </a:rPr>
              <a:t>Charge Off across other employment length is similar hence inconclusive</a:t>
            </a:r>
          </a:p>
          <a:p>
            <a:pPr marL="444500" indent="-285750">
              <a:buFont typeface="Arial" panose="020B0604020202020204" pitchFamily="34" charset="0"/>
              <a:buChar char="•"/>
            </a:pPr>
            <a:endParaRPr lang="en-IN" sz="1200" dirty="0">
              <a:latin typeface="Helvetica Neue" panose="02000503000000020004" pitchFamily="2" charset="0"/>
            </a:endParaRPr>
          </a:p>
        </p:txBody>
      </p:sp>
      <p:sp>
        <p:nvSpPr>
          <p:cNvPr id="14" name="Google Shape;554;p32">
            <a:extLst>
              <a:ext uri="{FF2B5EF4-FFF2-40B4-BE49-F238E27FC236}">
                <a16:creationId xmlns:a16="http://schemas.microsoft.com/office/drawing/2014/main" id="{EB215137-CE73-6C40-9032-306700C8AFE3}"/>
              </a:ext>
            </a:extLst>
          </p:cNvPr>
          <p:cNvSpPr txBox="1">
            <a:spLocks/>
          </p:cNvSpPr>
          <p:nvPr/>
        </p:nvSpPr>
        <p:spPr>
          <a:xfrm>
            <a:off x="1557401" y="719824"/>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Univariate Analysis</a:t>
            </a:r>
          </a:p>
        </p:txBody>
      </p:sp>
      <p:sp>
        <p:nvSpPr>
          <p:cNvPr id="15" name="Google Shape;554;p32">
            <a:extLst>
              <a:ext uri="{FF2B5EF4-FFF2-40B4-BE49-F238E27FC236}">
                <a16:creationId xmlns:a16="http://schemas.microsoft.com/office/drawing/2014/main" id="{2F6A9F98-74FD-FF45-9BD2-A23DC414C1D0}"/>
              </a:ext>
            </a:extLst>
          </p:cNvPr>
          <p:cNvSpPr txBox="1">
            <a:spLocks/>
          </p:cNvSpPr>
          <p:nvPr/>
        </p:nvSpPr>
        <p:spPr>
          <a:xfrm>
            <a:off x="5884495" y="719824"/>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Bivariate Analysis</a:t>
            </a:r>
          </a:p>
        </p:txBody>
      </p:sp>
      <p:cxnSp>
        <p:nvCxnSpPr>
          <p:cNvPr id="7" name="Straight Connector 6">
            <a:extLst>
              <a:ext uri="{FF2B5EF4-FFF2-40B4-BE49-F238E27FC236}">
                <a16:creationId xmlns:a16="http://schemas.microsoft.com/office/drawing/2014/main" id="{E43FCCF0-E982-3D42-8125-8C30CE4D8C01}"/>
              </a:ext>
            </a:extLst>
          </p:cNvPr>
          <p:cNvCxnSpPr>
            <a:cxnSpLocks/>
          </p:cNvCxnSpPr>
          <p:nvPr/>
        </p:nvCxnSpPr>
        <p:spPr>
          <a:xfrm>
            <a:off x="4920917" y="798369"/>
            <a:ext cx="0" cy="2469617"/>
          </a:xfrm>
          <a:prstGeom prst="line">
            <a:avLst/>
          </a:prstGeom>
        </p:spPr>
        <p:style>
          <a:lnRef idx="1">
            <a:schemeClr val="dk1"/>
          </a:lnRef>
          <a:fillRef idx="0">
            <a:schemeClr val="dk1"/>
          </a:fillRef>
          <a:effectRef idx="0">
            <a:schemeClr val="dk1"/>
          </a:effectRef>
          <a:fontRef idx="minor">
            <a:schemeClr val="tx1"/>
          </a:fontRef>
        </p:style>
      </p:cxnSp>
      <p:sp>
        <p:nvSpPr>
          <p:cNvPr id="22" name="Google Shape;554;p32">
            <a:extLst>
              <a:ext uri="{FF2B5EF4-FFF2-40B4-BE49-F238E27FC236}">
                <a16:creationId xmlns:a16="http://schemas.microsoft.com/office/drawing/2014/main" id="{43A2A258-1088-6342-B113-C7DEA88B0A0D}"/>
              </a:ext>
            </a:extLst>
          </p:cNvPr>
          <p:cNvSpPr txBox="1">
            <a:spLocks/>
          </p:cNvSpPr>
          <p:nvPr/>
        </p:nvSpPr>
        <p:spPr>
          <a:xfrm>
            <a:off x="-143124" y="4729662"/>
            <a:ext cx="6935162" cy="6516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sz="1600" b="1" dirty="0">
                <a:latin typeface="Helvetica Neue" panose="02000503000000020004" pitchFamily="2" charset="0"/>
              </a:rPr>
              <a:t>Is strong attribute for loan default? : No</a:t>
            </a:r>
          </a:p>
        </p:txBody>
      </p:sp>
      <p:pic>
        <p:nvPicPr>
          <p:cNvPr id="4" name="Picture 3" descr="A graph of a bar chart&#10;&#10;Description automatically generated">
            <a:extLst>
              <a:ext uri="{FF2B5EF4-FFF2-40B4-BE49-F238E27FC236}">
                <a16:creationId xmlns:a16="http://schemas.microsoft.com/office/drawing/2014/main" id="{618BE98A-A3B5-C046-A303-E3582C026657}"/>
              </a:ext>
            </a:extLst>
          </p:cNvPr>
          <p:cNvPicPr>
            <a:picLocks noChangeAspect="1"/>
          </p:cNvPicPr>
          <p:nvPr/>
        </p:nvPicPr>
        <p:blipFill>
          <a:blip r:embed="rId3"/>
          <a:stretch>
            <a:fillRect/>
          </a:stretch>
        </p:blipFill>
        <p:spPr>
          <a:xfrm>
            <a:off x="5262941" y="1098388"/>
            <a:ext cx="3311811" cy="2019729"/>
          </a:xfrm>
          <a:prstGeom prst="rect">
            <a:avLst/>
          </a:prstGeom>
        </p:spPr>
      </p:pic>
      <p:pic>
        <p:nvPicPr>
          <p:cNvPr id="11266" name="Picture 2">
            <a:extLst>
              <a:ext uri="{FF2B5EF4-FFF2-40B4-BE49-F238E27FC236}">
                <a16:creationId xmlns:a16="http://schemas.microsoft.com/office/drawing/2014/main" id="{B355DB7D-D6E1-E741-92FE-47658095CD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348" y="1098388"/>
            <a:ext cx="3553603" cy="2058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6002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7" name="Google Shape;307;p27"/>
          <p:cNvCxnSpPr>
            <a:cxnSpLocks/>
          </p:cNvCxnSpPr>
          <p:nvPr/>
        </p:nvCxnSpPr>
        <p:spPr>
          <a:xfrm>
            <a:off x="1248190" y="742881"/>
            <a:ext cx="7095932" cy="0"/>
          </a:xfrm>
          <a:prstGeom prst="straightConnector1">
            <a:avLst/>
          </a:prstGeom>
          <a:noFill/>
          <a:ln w="9525" cap="flat" cmpd="sng">
            <a:solidFill>
              <a:schemeClr val="dk1"/>
            </a:solidFill>
            <a:prstDash val="solid"/>
            <a:round/>
            <a:headEnd type="oval" w="med" len="med"/>
            <a:tailEnd type="oval" w="med" len="med"/>
          </a:ln>
        </p:spPr>
      </p:cxnSp>
      <p:sp>
        <p:nvSpPr>
          <p:cNvPr id="39" name="Google Shape;172;p24">
            <a:extLst>
              <a:ext uri="{FF2B5EF4-FFF2-40B4-BE49-F238E27FC236}">
                <a16:creationId xmlns:a16="http://schemas.microsoft.com/office/drawing/2014/main" id="{D86251D0-A5CD-A54F-87AD-D802E872A13E}"/>
              </a:ext>
            </a:extLst>
          </p:cNvPr>
          <p:cNvSpPr txBox="1">
            <a:spLocks/>
          </p:cNvSpPr>
          <p:nvPr/>
        </p:nvSpPr>
        <p:spPr>
          <a:xfrm>
            <a:off x="1248190" y="184687"/>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l"/>
            <a:r>
              <a:rPr lang="en-IN" dirty="0"/>
              <a:t>Home Ownership of Customer (</a:t>
            </a:r>
            <a:r>
              <a:rPr lang="en-IN" dirty="0" err="1"/>
              <a:t>home_ownership</a:t>
            </a:r>
            <a:r>
              <a:rPr lang="en-IN" dirty="0"/>
              <a:t>)</a:t>
            </a:r>
          </a:p>
        </p:txBody>
      </p:sp>
      <p:sp>
        <p:nvSpPr>
          <p:cNvPr id="9" name="Google Shape;554;p32">
            <a:extLst>
              <a:ext uri="{FF2B5EF4-FFF2-40B4-BE49-F238E27FC236}">
                <a16:creationId xmlns:a16="http://schemas.microsoft.com/office/drawing/2014/main" id="{C94CAE37-027F-F243-BE5E-86C8175E2B02}"/>
              </a:ext>
            </a:extLst>
          </p:cNvPr>
          <p:cNvSpPr txBox="1">
            <a:spLocks/>
          </p:cNvSpPr>
          <p:nvPr/>
        </p:nvSpPr>
        <p:spPr>
          <a:xfrm>
            <a:off x="-214686" y="3511810"/>
            <a:ext cx="7794111" cy="48701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44500" indent="-285750">
              <a:buFont typeface="Arial" panose="020B0604020202020204" pitchFamily="34" charset="0"/>
              <a:buChar char="•"/>
            </a:pPr>
            <a:r>
              <a:rPr lang="en-IN" sz="1200" dirty="0">
                <a:latin typeface="Helvetica Neue" panose="02000503000000020004" pitchFamily="2" charset="0"/>
              </a:rPr>
              <a:t>Customers on rent and mortgage tend to opt for loans more than those owing house</a:t>
            </a:r>
          </a:p>
          <a:p>
            <a:pPr marL="158750"/>
            <a:endParaRPr lang="en-IN" sz="1200" dirty="0">
              <a:latin typeface="Helvetica Neue" panose="02000503000000020004" pitchFamily="2" charset="0"/>
            </a:endParaRPr>
          </a:p>
          <a:p>
            <a:pPr marL="444500" indent="-285750">
              <a:buFont typeface="Arial" panose="020B0604020202020204" pitchFamily="34" charset="0"/>
              <a:buChar char="•"/>
            </a:pPr>
            <a:r>
              <a:rPr lang="en-IN" sz="1200" dirty="0">
                <a:latin typeface="Helvetica Neue" panose="02000503000000020004" pitchFamily="2" charset="0"/>
              </a:rPr>
              <a:t>Person having house on Rent &amp; Mortgage have taken more loans and also default is high</a:t>
            </a:r>
          </a:p>
          <a:p>
            <a:pPr marL="444500" indent="-285750">
              <a:buFont typeface="Arial" panose="020B0604020202020204" pitchFamily="34" charset="0"/>
              <a:buChar char="•"/>
            </a:pPr>
            <a:r>
              <a:rPr lang="en-IN" sz="1200" dirty="0">
                <a:latin typeface="Helvetica Neue" panose="02000503000000020004" pitchFamily="2" charset="0"/>
              </a:rPr>
              <a:t>Person with owned house have taken lesser loans but default too is very similar to loan with rent or mortgaged home customers</a:t>
            </a:r>
          </a:p>
          <a:p>
            <a:pPr marL="444500" indent="-285750">
              <a:buFont typeface="Arial" panose="020B0604020202020204" pitchFamily="34" charset="0"/>
              <a:buChar char="•"/>
            </a:pPr>
            <a:endParaRPr lang="en-IN" sz="1200" dirty="0">
              <a:latin typeface="Helvetica Neue" panose="02000503000000020004" pitchFamily="2" charset="0"/>
            </a:endParaRPr>
          </a:p>
        </p:txBody>
      </p:sp>
      <p:sp>
        <p:nvSpPr>
          <p:cNvPr id="14" name="Google Shape;554;p32">
            <a:extLst>
              <a:ext uri="{FF2B5EF4-FFF2-40B4-BE49-F238E27FC236}">
                <a16:creationId xmlns:a16="http://schemas.microsoft.com/office/drawing/2014/main" id="{EB215137-CE73-6C40-9032-306700C8AFE3}"/>
              </a:ext>
            </a:extLst>
          </p:cNvPr>
          <p:cNvSpPr txBox="1">
            <a:spLocks/>
          </p:cNvSpPr>
          <p:nvPr/>
        </p:nvSpPr>
        <p:spPr>
          <a:xfrm>
            <a:off x="1557401" y="719824"/>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Univariate Analysis</a:t>
            </a:r>
          </a:p>
        </p:txBody>
      </p:sp>
      <p:sp>
        <p:nvSpPr>
          <p:cNvPr id="15" name="Google Shape;554;p32">
            <a:extLst>
              <a:ext uri="{FF2B5EF4-FFF2-40B4-BE49-F238E27FC236}">
                <a16:creationId xmlns:a16="http://schemas.microsoft.com/office/drawing/2014/main" id="{2F6A9F98-74FD-FF45-9BD2-A23DC414C1D0}"/>
              </a:ext>
            </a:extLst>
          </p:cNvPr>
          <p:cNvSpPr txBox="1">
            <a:spLocks/>
          </p:cNvSpPr>
          <p:nvPr/>
        </p:nvSpPr>
        <p:spPr>
          <a:xfrm>
            <a:off x="5884495" y="719824"/>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Bivariate Analysis</a:t>
            </a:r>
          </a:p>
        </p:txBody>
      </p:sp>
      <p:cxnSp>
        <p:nvCxnSpPr>
          <p:cNvPr id="7" name="Straight Connector 6">
            <a:extLst>
              <a:ext uri="{FF2B5EF4-FFF2-40B4-BE49-F238E27FC236}">
                <a16:creationId xmlns:a16="http://schemas.microsoft.com/office/drawing/2014/main" id="{E43FCCF0-E982-3D42-8125-8C30CE4D8C01}"/>
              </a:ext>
            </a:extLst>
          </p:cNvPr>
          <p:cNvCxnSpPr>
            <a:cxnSpLocks/>
          </p:cNvCxnSpPr>
          <p:nvPr/>
        </p:nvCxnSpPr>
        <p:spPr>
          <a:xfrm>
            <a:off x="4920917" y="798369"/>
            <a:ext cx="0" cy="2469617"/>
          </a:xfrm>
          <a:prstGeom prst="line">
            <a:avLst/>
          </a:prstGeom>
        </p:spPr>
        <p:style>
          <a:lnRef idx="1">
            <a:schemeClr val="dk1"/>
          </a:lnRef>
          <a:fillRef idx="0">
            <a:schemeClr val="dk1"/>
          </a:fillRef>
          <a:effectRef idx="0">
            <a:schemeClr val="dk1"/>
          </a:effectRef>
          <a:fontRef idx="minor">
            <a:schemeClr val="tx1"/>
          </a:fontRef>
        </p:style>
      </p:cxnSp>
      <p:sp>
        <p:nvSpPr>
          <p:cNvPr id="22" name="Google Shape;554;p32">
            <a:extLst>
              <a:ext uri="{FF2B5EF4-FFF2-40B4-BE49-F238E27FC236}">
                <a16:creationId xmlns:a16="http://schemas.microsoft.com/office/drawing/2014/main" id="{43A2A258-1088-6342-B113-C7DEA88B0A0D}"/>
              </a:ext>
            </a:extLst>
          </p:cNvPr>
          <p:cNvSpPr txBox="1">
            <a:spLocks/>
          </p:cNvSpPr>
          <p:nvPr/>
        </p:nvSpPr>
        <p:spPr>
          <a:xfrm>
            <a:off x="-143124" y="4729662"/>
            <a:ext cx="6935162" cy="6516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sz="1600" b="1" dirty="0">
                <a:latin typeface="Helvetica Neue" panose="02000503000000020004" pitchFamily="2" charset="0"/>
              </a:rPr>
              <a:t>Is strong attribute for loan default? : No</a:t>
            </a:r>
          </a:p>
        </p:txBody>
      </p:sp>
      <p:pic>
        <p:nvPicPr>
          <p:cNvPr id="12290" name="Picture 2">
            <a:extLst>
              <a:ext uri="{FF2B5EF4-FFF2-40B4-BE49-F238E27FC236}">
                <a16:creationId xmlns:a16="http://schemas.microsoft.com/office/drawing/2014/main" id="{9E1028CB-5A6F-7A4F-99B4-57BA8B747A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736" y="1095466"/>
            <a:ext cx="2698606" cy="2267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bar chart of a bar graph&#10;&#10;Description automatically generated">
            <a:extLst>
              <a:ext uri="{FF2B5EF4-FFF2-40B4-BE49-F238E27FC236}">
                <a16:creationId xmlns:a16="http://schemas.microsoft.com/office/drawing/2014/main" id="{4C11F7BC-6AB5-7A41-B76F-56582DCB5B5B}"/>
              </a:ext>
            </a:extLst>
          </p:cNvPr>
          <p:cNvPicPr>
            <a:picLocks noChangeAspect="1"/>
          </p:cNvPicPr>
          <p:nvPr/>
        </p:nvPicPr>
        <p:blipFill>
          <a:blip r:embed="rId4"/>
          <a:stretch>
            <a:fillRect/>
          </a:stretch>
        </p:blipFill>
        <p:spPr>
          <a:xfrm>
            <a:off x="5252153" y="1174987"/>
            <a:ext cx="3311812" cy="2018242"/>
          </a:xfrm>
          <a:prstGeom prst="rect">
            <a:avLst/>
          </a:prstGeom>
        </p:spPr>
      </p:pic>
    </p:spTree>
    <p:extLst>
      <p:ext uri="{BB962C8B-B14F-4D97-AF65-F5344CB8AC3E}">
        <p14:creationId xmlns:p14="http://schemas.microsoft.com/office/powerpoint/2010/main" val="4724419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7" name="Google Shape;307;p27"/>
          <p:cNvCxnSpPr>
            <a:cxnSpLocks/>
          </p:cNvCxnSpPr>
          <p:nvPr/>
        </p:nvCxnSpPr>
        <p:spPr>
          <a:xfrm>
            <a:off x="1248190" y="742881"/>
            <a:ext cx="7095932" cy="0"/>
          </a:xfrm>
          <a:prstGeom prst="straightConnector1">
            <a:avLst/>
          </a:prstGeom>
          <a:noFill/>
          <a:ln w="9525" cap="flat" cmpd="sng">
            <a:solidFill>
              <a:schemeClr val="dk1"/>
            </a:solidFill>
            <a:prstDash val="solid"/>
            <a:round/>
            <a:headEnd type="oval" w="med" len="med"/>
            <a:tailEnd type="oval" w="med" len="med"/>
          </a:ln>
        </p:spPr>
      </p:cxnSp>
      <p:sp>
        <p:nvSpPr>
          <p:cNvPr id="39" name="Google Shape;172;p24">
            <a:extLst>
              <a:ext uri="{FF2B5EF4-FFF2-40B4-BE49-F238E27FC236}">
                <a16:creationId xmlns:a16="http://schemas.microsoft.com/office/drawing/2014/main" id="{D86251D0-A5CD-A54F-87AD-D802E872A13E}"/>
              </a:ext>
            </a:extLst>
          </p:cNvPr>
          <p:cNvSpPr txBox="1">
            <a:spLocks/>
          </p:cNvSpPr>
          <p:nvPr/>
        </p:nvSpPr>
        <p:spPr>
          <a:xfrm>
            <a:off x="1248190" y="184687"/>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l"/>
            <a:r>
              <a:rPr lang="en-IN" dirty="0"/>
              <a:t>Address </a:t>
            </a:r>
            <a:r>
              <a:rPr lang="en-IN" dirty="0" err="1"/>
              <a:t>Staet</a:t>
            </a:r>
            <a:r>
              <a:rPr lang="en-IN" dirty="0"/>
              <a:t> of Customer (</a:t>
            </a:r>
            <a:r>
              <a:rPr lang="en-IN" dirty="0" err="1"/>
              <a:t>addr_state</a:t>
            </a:r>
            <a:r>
              <a:rPr lang="en-IN" dirty="0"/>
              <a:t>)</a:t>
            </a:r>
          </a:p>
        </p:txBody>
      </p:sp>
      <p:sp>
        <p:nvSpPr>
          <p:cNvPr id="9" name="Google Shape;554;p32">
            <a:extLst>
              <a:ext uri="{FF2B5EF4-FFF2-40B4-BE49-F238E27FC236}">
                <a16:creationId xmlns:a16="http://schemas.microsoft.com/office/drawing/2014/main" id="{C94CAE37-027F-F243-BE5E-86C8175E2B02}"/>
              </a:ext>
            </a:extLst>
          </p:cNvPr>
          <p:cNvSpPr txBox="1">
            <a:spLocks/>
          </p:cNvSpPr>
          <p:nvPr/>
        </p:nvSpPr>
        <p:spPr>
          <a:xfrm>
            <a:off x="-214686" y="3511810"/>
            <a:ext cx="7794111" cy="48701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44500" indent="-285750">
              <a:buFont typeface="Arial" panose="020B0604020202020204" pitchFamily="34" charset="0"/>
              <a:buChar char="•"/>
            </a:pPr>
            <a:r>
              <a:rPr lang="en-IN" sz="1200" dirty="0">
                <a:latin typeface="Helvetica Neue" panose="02000503000000020004" pitchFamily="2" charset="0"/>
              </a:rPr>
              <a:t>Maximum loans/business is coming from CA, BY, FL &amp; TX states</a:t>
            </a:r>
          </a:p>
          <a:p>
            <a:pPr marL="158750"/>
            <a:endParaRPr lang="en-IN" sz="1200" dirty="0">
              <a:latin typeface="Helvetica Neue" panose="02000503000000020004" pitchFamily="2" charset="0"/>
            </a:endParaRPr>
          </a:p>
          <a:p>
            <a:pPr marL="444500" indent="-285750">
              <a:buFont typeface="Arial" panose="020B0604020202020204" pitchFamily="34" charset="0"/>
              <a:buChar char="•"/>
            </a:pPr>
            <a:r>
              <a:rPr lang="en-IN" sz="1200" dirty="0">
                <a:latin typeface="Helvetica Neue" panose="02000503000000020004" pitchFamily="2" charset="0"/>
              </a:rPr>
              <a:t>Charge off for NE state is spiked but volume of loan for the NE state is lesser (only 5) it may some exceptional loan application from the state so we can ignore in analysis.</a:t>
            </a:r>
          </a:p>
          <a:p>
            <a:pPr marL="444500" indent="-285750">
              <a:buFont typeface="Arial" panose="020B0604020202020204" pitchFamily="34" charset="0"/>
              <a:buChar char="•"/>
            </a:pPr>
            <a:r>
              <a:rPr lang="en-IN" sz="1200" dirty="0">
                <a:latin typeface="Helvetica Neue" panose="02000503000000020004" pitchFamily="2" charset="0"/>
              </a:rPr>
              <a:t>For rest of states the default is very similar so cannot make conclusive decision</a:t>
            </a:r>
          </a:p>
          <a:p>
            <a:pPr marL="444500" indent="-285750">
              <a:buFont typeface="Arial" panose="020B0604020202020204" pitchFamily="34" charset="0"/>
              <a:buChar char="•"/>
            </a:pPr>
            <a:endParaRPr lang="en-IN" sz="1200" dirty="0">
              <a:latin typeface="Helvetica Neue" panose="02000503000000020004" pitchFamily="2" charset="0"/>
            </a:endParaRPr>
          </a:p>
        </p:txBody>
      </p:sp>
      <p:sp>
        <p:nvSpPr>
          <p:cNvPr id="14" name="Google Shape;554;p32">
            <a:extLst>
              <a:ext uri="{FF2B5EF4-FFF2-40B4-BE49-F238E27FC236}">
                <a16:creationId xmlns:a16="http://schemas.microsoft.com/office/drawing/2014/main" id="{EB215137-CE73-6C40-9032-306700C8AFE3}"/>
              </a:ext>
            </a:extLst>
          </p:cNvPr>
          <p:cNvSpPr txBox="1">
            <a:spLocks/>
          </p:cNvSpPr>
          <p:nvPr/>
        </p:nvSpPr>
        <p:spPr>
          <a:xfrm>
            <a:off x="1557401" y="719824"/>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Univariate Analysis</a:t>
            </a:r>
          </a:p>
        </p:txBody>
      </p:sp>
      <p:sp>
        <p:nvSpPr>
          <p:cNvPr id="15" name="Google Shape;554;p32">
            <a:extLst>
              <a:ext uri="{FF2B5EF4-FFF2-40B4-BE49-F238E27FC236}">
                <a16:creationId xmlns:a16="http://schemas.microsoft.com/office/drawing/2014/main" id="{2F6A9F98-74FD-FF45-9BD2-A23DC414C1D0}"/>
              </a:ext>
            </a:extLst>
          </p:cNvPr>
          <p:cNvSpPr txBox="1">
            <a:spLocks/>
          </p:cNvSpPr>
          <p:nvPr/>
        </p:nvSpPr>
        <p:spPr>
          <a:xfrm>
            <a:off x="5884495" y="719824"/>
            <a:ext cx="2068705" cy="3785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b="1" dirty="0">
                <a:latin typeface="Helvetica Neue" panose="02000503000000020004" pitchFamily="2" charset="0"/>
              </a:rPr>
              <a:t>Bivariate Analysis</a:t>
            </a:r>
          </a:p>
        </p:txBody>
      </p:sp>
      <p:cxnSp>
        <p:nvCxnSpPr>
          <p:cNvPr id="7" name="Straight Connector 6">
            <a:extLst>
              <a:ext uri="{FF2B5EF4-FFF2-40B4-BE49-F238E27FC236}">
                <a16:creationId xmlns:a16="http://schemas.microsoft.com/office/drawing/2014/main" id="{E43FCCF0-E982-3D42-8125-8C30CE4D8C01}"/>
              </a:ext>
            </a:extLst>
          </p:cNvPr>
          <p:cNvCxnSpPr>
            <a:cxnSpLocks/>
          </p:cNvCxnSpPr>
          <p:nvPr/>
        </p:nvCxnSpPr>
        <p:spPr>
          <a:xfrm>
            <a:off x="4920917" y="798369"/>
            <a:ext cx="0" cy="2469617"/>
          </a:xfrm>
          <a:prstGeom prst="line">
            <a:avLst/>
          </a:prstGeom>
        </p:spPr>
        <p:style>
          <a:lnRef idx="1">
            <a:schemeClr val="dk1"/>
          </a:lnRef>
          <a:fillRef idx="0">
            <a:schemeClr val="dk1"/>
          </a:fillRef>
          <a:effectRef idx="0">
            <a:schemeClr val="dk1"/>
          </a:effectRef>
          <a:fontRef idx="minor">
            <a:schemeClr val="tx1"/>
          </a:fontRef>
        </p:style>
      </p:cxnSp>
      <p:sp>
        <p:nvSpPr>
          <p:cNvPr id="22" name="Google Shape;554;p32">
            <a:extLst>
              <a:ext uri="{FF2B5EF4-FFF2-40B4-BE49-F238E27FC236}">
                <a16:creationId xmlns:a16="http://schemas.microsoft.com/office/drawing/2014/main" id="{43A2A258-1088-6342-B113-C7DEA88B0A0D}"/>
              </a:ext>
            </a:extLst>
          </p:cNvPr>
          <p:cNvSpPr txBox="1">
            <a:spLocks/>
          </p:cNvSpPr>
          <p:nvPr/>
        </p:nvSpPr>
        <p:spPr>
          <a:xfrm>
            <a:off x="-143124" y="4729662"/>
            <a:ext cx="6935162" cy="6516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sz="1600" b="1" dirty="0">
                <a:latin typeface="Helvetica Neue" panose="02000503000000020004" pitchFamily="2" charset="0"/>
              </a:rPr>
              <a:t>Is strong attribute for loan default? : No</a:t>
            </a:r>
          </a:p>
        </p:txBody>
      </p:sp>
      <p:pic>
        <p:nvPicPr>
          <p:cNvPr id="15362" name="Picture 2">
            <a:extLst>
              <a:ext uri="{FF2B5EF4-FFF2-40B4-BE49-F238E27FC236}">
                <a16:creationId xmlns:a16="http://schemas.microsoft.com/office/drawing/2014/main" id="{AB5292E8-1A8A-944A-84D3-CAAC0AFBB6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253" y="1052879"/>
            <a:ext cx="3018706" cy="22624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graph of a bar chart&#10;&#10;Description automatically generated">
            <a:extLst>
              <a:ext uri="{FF2B5EF4-FFF2-40B4-BE49-F238E27FC236}">
                <a16:creationId xmlns:a16="http://schemas.microsoft.com/office/drawing/2014/main" id="{799491AB-4719-8646-9BED-81777BF05A5F}"/>
              </a:ext>
            </a:extLst>
          </p:cNvPr>
          <p:cNvPicPr>
            <a:picLocks noChangeAspect="1"/>
          </p:cNvPicPr>
          <p:nvPr/>
        </p:nvPicPr>
        <p:blipFill>
          <a:blip r:embed="rId4"/>
          <a:stretch>
            <a:fillRect/>
          </a:stretch>
        </p:blipFill>
        <p:spPr>
          <a:xfrm>
            <a:off x="5252587" y="1141863"/>
            <a:ext cx="3454067" cy="2126123"/>
          </a:xfrm>
          <a:prstGeom prst="rect">
            <a:avLst/>
          </a:prstGeom>
        </p:spPr>
      </p:pic>
    </p:spTree>
    <p:extLst>
      <p:ext uri="{BB962C8B-B14F-4D97-AF65-F5344CB8AC3E}">
        <p14:creationId xmlns:p14="http://schemas.microsoft.com/office/powerpoint/2010/main" val="25592885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grpSp>
        <p:nvGrpSpPr>
          <p:cNvPr id="303" name="Google Shape;303;p27"/>
          <p:cNvGrpSpPr/>
          <p:nvPr/>
        </p:nvGrpSpPr>
        <p:grpSpPr>
          <a:xfrm rot="3110014">
            <a:off x="-1045817" y="3636028"/>
            <a:ext cx="2451226" cy="2451226"/>
            <a:chOff x="269239" y="624399"/>
            <a:chExt cx="2386800" cy="2386800"/>
          </a:xfrm>
        </p:grpSpPr>
        <p:sp>
          <p:nvSpPr>
            <p:cNvPr id="304" name="Google Shape;304;p27"/>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 name="Google Shape;306;p27"/>
          <p:cNvSpPr/>
          <p:nvPr/>
        </p:nvSpPr>
        <p:spPr>
          <a:xfrm>
            <a:off x="-543030" y="4131030"/>
            <a:ext cx="1470900" cy="14709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7" name="Google Shape;307;p27"/>
          <p:cNvCxnSpPr>
            <a:cxnSpLocks/>
          </p:cNvCxnSpPr>
          <p:nvPr/>
        </p:nvCxnSpPr>
        <p:spPr>
          <a:xfrm>
            <a:off x="1342468" y="901900"/>
            <a:ext cx="7095932" cy="0"/>
          </a:xfrm>
          <a:prstGeom prst="straightConnector1">
            <a:avLst/>
          </a:prstGeom>
          <a:noFill/>
          <a:ln w="9525" cap="flat" cmpd="sng">
            <a:solidFill>
              <a:schemeClr val="dk1"/>
            </a:solidFill>
            <a:prstDash val="solid"/>
            <a:round/>
            <a:headEnd type="oval" w="med" len="med"/>
            <a:tailEnd type="oval" w="med" len="med"/>
          </a:ln>
        </p:spPr>
      </p:cxnSp>
      <p:sp>
        <p:nvSpPr>
          <p:cNvPr id="308" name="Google Shape;308;p27"/>
          <p:cNvSpPr/>
          <p:nvPr/>
        </p:nvSpPr>
        <p:spPr>
          <a:xfrm>
            <a:off x="8586792" y="-232913"/>
            <a:ext cx="990300" cy="9903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2;p24">
            <a:extLst>
              <a:ext uri="{FF2B5EF4-FFF2-40B4-BE49-F238E27FC236}">
                <a16:creationId xmlns:a16="http://schemas.microsoft.com/office/drawing/2014/main" id="{105BEEDE-C0BA-BB42-9FDB-A32ACE31806C}"/>
              </a:ext>
            </a:extLst>
          </p:cNvPr>
          <p:cNvSpPr txBox="1">
            <a:spLocks/>
          </p:cNvSpPr>
          <p:nvPr/>
        </p:nvSpPr>
        <p:spPr>
          <a:xfrm>
            <a:off x="1377942" y="390926"/>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l"/>
            <a:r>
              <a:rPr lang="en-IN" sz="2400" dirty="0">
                <a:solidFill>
                  <a:schemeClr val="dk1"/>
                </a:solidFill>
                <a:latin typeface="Playfair Display ExtraBold"/>
                <a:ea typeface="Playfair Display ExtraBold"/>
                <a:cs typeface="Playfair Display ExtraBold"/>
                <a:sym typeface="Playfair Display ExtraBold"/>
              </a:rPr>
              <a:t>Findings/Conclusion </a:t>
            </a:r>
            <a:r>
              <a:rPr lang="en" sz="2400" dirty="0"/>
              <a:t>— Univariate Analysis</a:t>
            </a:r>
            <a:endParaRPr lang="en-IN" sz="2400" dirty="0">
              <a:solidFill>
                <a:schemeClr val="dk1"/>
              </a:solidFill>
              <a:latin typeface="Playfair Display ExtraBold"/>
              <a:ea typeface="Playfair Display ExtraBold"/>
              <a:cs typeface="Playfair Display ExtraBold"/>
              <a:sym typeface="Playfair Display ExtraBold"/>
            </a:endParaRPr>
          </a:p>
          <a:p>
            <a:pPr marL="0" lvl="0" indent="0" algn="l" rtl="0">
              <a:spcBef>
                <a:spcPts val="0"/>
              </a:spcBef>
              <a:spcAft>
                <a:spcPts val="0"/>
              </a:spcAft>
              <a:buNone/>
            </a:pPr>
            <a:endParaRPr lang="en-IN" dirty="0">
              <a:solidFill>
                <a:schemeClr val="dk1"/>
              </a:solidFill>
              <a:latin typeface="Playfair Display ExtraBold"/>
              <a:ea typeface="Playfair Display ExtraBold"/>
              <a:cs typeface="Playfair Display ExtraBold"/>
              <a:sym typeface="Playfair Display ExtraBold"/>
            </a:endParaRPr>
          </a:p>
        </p:txBody>
      </p:sp>
      <p:sp>
        <p:nvSpPr>
          <p:cNvPr id="44" name="TextBox 43">
            <a:extLst>
              <a:ext uri="{FF2B5EF4-FFF2-40B4-BE49-F238E27FC236}">
                <a16:creationId xmlns:a16="http://schemas.microsoft.com/office/drawing/2014/main" id="{48A9F414-7AC8-4B48-98F1-9BE53DDE1132}"/>
              </a:ext>
            </a:extLst>
          </p:cNvPr>
          <p:cNvSpPr txBox="1"/>
          <p:nvPr/>
        </p:nvSpPr>
        <p:spPr>
          <a:xfrm>
            <a:off x="166735" y="1038282"/>
            <a:ext cx="3912284" cy="2308324"/>
          </a:xfrm>
          <a:prstGeom prst="rect">
            <a:avLst/>
          </a:prstGeom>
          <a:noFill/>
        </p:spPr>
        <p:txBody>
          <a:bodyPr wrap="square">
            <a:spAutoFit/>
          </a:bodyPr>
          <a:lstStyle/>
          <a:p>
            <a:pPr marL="158750"/>
            <a:r>
              <a:rPr lang="en-IN" b="1" dirty="0">
                <a:latin typeface="Helvetica Neue" panose="02000503000000020004" pitchFamily="2" charset="0"/>
              </a:rPr>
              <a:t>Considering Customer Attributes</a:t>
            </a:r>
          </a:p>
          <a:p>
            <a:pPr marL="444500" indent="-285750">
              <a:buFont typeface="Arial" panose="020B0604020202020204" pitchFamily="34" charset="0"/>
              <a:buChar char="•"/>
            </a:pPr>
            <a:endParaRPr lang="en-IN" sz="1000" dirty="0">
              <a:latin typeface="Helvetica Neue" panose="02000503000000020004" pitchFamily="2" charset="0"/>
            </a:endParaRPr>
          </a:p>
          <a:p>
            <a:pPr marL="444500" indent="-285750">
              <a:buFont typeface="Arial" panose="020B0604020202020204" pitchFamily="34" charset="0"/>
              <a:buChar char="•"/>
            </a:pPr>
            <a:r>
              <a:rPr lang="en-IN" sz="1000" dirty="0">
                <a:latin typeface="Helvetica Neue" panose="02000503000000020004" pitchFamily="2" charset="0"/>
              </a:rPr>
              <a:t>Customers below 60K annual income are majorly seeking loans</a:t>
            </a:r>
          </a:p>
          <a:p>
            <a:pPr marL="444500" indent="-285750">
              <a:buFont typeface="Arial" panose="020B0604020202020204" pitchFamily="34" charset="0"/>
              <a:buChar char="•"/>
            </a:pPr>
            <a:r>
              <a:rPr lang="en-IN" sz="1000" dirty="0">
                <a:latin typeface="Helvetica Neue" panose="02000503000000020004" pitchFamily="2" charset="0"/>
              </a:rPr>
              <a:t>Majorly customer with 10+ years working experience are majorly seeking loans followed by customers with working experience </a:t>
            </a:r>
            <a:r>
              <a:rPr lang="en-IN" sz="1000" dirty="0" err="1">
                <a:latin typeface="Helvetica Neue" panose="02000503000000020004" pitchFamily="2" charset="0"/>
              </a:rPr>
              <a:t>upto</a:t>
            </a:r>
            <a:r>
              <a:rPr lang="en-IN" sz="1000" dirty="0">
                <a:latin typeface="Helvetica Neue" panose="02000503000000020004" pitchFamily="2" charset="0"/>
              </a:rPr>
              <a:t> 2 years</a:t>
            </a:r>
          </a:p>
          <a:p>
            <a:pPr marL="444500" indent="-285750">
              <a:buFont typeface="Arial" panose="020B0604020202020204" pitchFamily="34" charset="0"/>
              <a:buChar char="•"/>
            </a:pPr>
            <a:r>
              <a:rPr lang="en-IN" sz="1000" dirty="0">
                <a:latin typeface="Helvetica Neue" panose="02000503000000020004" pitchFamily="2" charset="0"/>
              </a:rPr>
              <a:t>Customer in Rented or Mortgaged houses are majorly seeking loans compared to owned house</a:t>
            </a:r>
          </a:p>
          <a:p>
            <a:pPr marL="444500" indent="-285750">
              <a:buFont typeface="Arial" panose="020B0604020202020204" pitchFamily="34" charset="0"/>
              <a:buChar char="•"/>
            </a:pPr>
            <a:r>
              <a:rPr lang="en-IN" sz="1000" dirty="0">
                <a:latin typeface="Helvetica Neue" panose="02000503000000020004" pitchFamily="2" charset="0"/>
              </a:rPr>
              <a:t>Highest loan applications are seen for </a:t>
            </a:r>
            <a:r>
              <a:rPr lang="en-IN" sz="1000" dirty="0" err="1">
                <a:latin typeface="Helvetica Neue" panose="02000503000000020004" pitchFamily="2" charset="0"/>
              </a:rPr>
              <a:t>debt_consolidation</a:t>
            </a:r>
            <a:r>
              <a:rPr lang="en-IN" sz="1000" dirty="0">
                <a:latin typeface="Helvetica Neue" panose="02000503000000020004" pitchFamily="2" charset="0"/>
              </a:rPr>
              <a:t> purpose</a:t>
            </a:r>
          </a:p>
          <a:p>
            <a:pPr marL="444500" indent="-285750">
              <a:buFont typeface="Arial" panose="020B0604020202020204" pitchFamily="34" charset="0"/>
              <a:buChar char="•"/>
            </a:pPr>
            <a:r>
              <a:rPr lang="en-IN" sz="1000" dirty="0">
                <a:latin typeface="Helvetica Neue" panose="02000503000000020004" pitchFamily="2" charset="0"/>
              </a:rPr>
              <a:t>CA, BY, FL &amp; TX states has the maximum amount of loan applications</a:t>
            </a:r>
          </a:p>
          <a:p>
            <a:pPr marL="444500" indent="-285750">
              <a:buFont typeface="Arial" panose="020B0604020202020204" pitchFamily="34" charset="0"/>
              <a:buChar char="•"/>
            </a:pPr>
            <a:r>
              <a:rPr lang="en-IN" sz="1000" dirty="0">
                <a:latin typeface="Helvetica Neue" panose="02000503000000020004" pitchFamily="2" charset="0"/>
              </a:rPr>
              <a:t>Majority of the debt to income is in the range of 0 to 20</a:t>
            </a:r>
          </a:p>
        </p:txBody>
      </p:sp>
      <p:sp>
        <p:nvSpPr>
          <p:cNvPr id="13" name="TextBox 12">
            <a:extLst>
              <a:ext uri="{FF2B5EF4-FFF2-40B4-BE49-F238E27FC236}">
                <a16:creationId xmlns:a16="http://schemas.microsoft.com/office/drawing/2014/main" id="{A1A864E6-4FEF-B64F-AF83-86B3BE5175DE}"/>
              </a:ext>
            </a:extLst>
          </p:cNvPr>
          <p:cNvSpPr txBox="1"/>
          <p:nvPr/>
        </p:nvSpPr>
        <p:spPr>
          <a:xfrm>
            <a:off x="4572000" y="1038283"/>
            <a:ext cx="4186494" cy="3570208"/>
          </a:xfrm>
          <a:prstGeom prst="rect">
            <a:avLst/>
          </a:prstGeom>
          <a:noFill/>
        </p:spPr>
        <p:txBody>
          <a:bodyPr wrap="square">
            <a:spAutoFit/>
          </a:bodyPr>
          <a:lstStyle/>
          <a:p>
            <a:pPr marL="158750"/>
            <a:r>
              <a:rPr lang="en-IN" b="1" dirty="0">
                <a:latin typeface="Helvetica Neue" panose="02000503000000020004" pitchFamily="2" charset="0"/>
              </a:rPr>
              <a:t>Considering Loan Attributes</a:t>
            </a:r>
          </a:p>
          <a:p>
            <a:pPr marL="158750"/>
            <a:endParaRPr lang="en-IN" b="1" dirty="0">
              <a:latin typeface="Helvetica Neue" panose="02000503000000020004" pitchFamily="2" charset="0"/>
            </a:endParaRPr>
          </a:p>
          <a:p>
            <a:pPr marL="444500" indent="-285750">
              <a:buFont typeface="Arial" panose="020B0604020202020204" pitchFamily="34" charset="0"/>
              <a:buChar char="•"/>
            </a:pPr>
            <a:r>
              <a:rPr lang="en-IN" sz="1000" dirty="0">
                <a:latin typeface="Helvetica Neue" panose="02000503000000020004" pitchFamily="2" charset="0"/>
              </a:rPr>
              <a:t>Highest applications are seen in range of 5k to 10k of loan amount</a:t>
            </a:r>
          </a:p>
          <a:p>
            <a:pPr marL="444500" indent="-285750">
              <a:buFont typeface="Arial" panose="020B0604020202020204" pitchFamily="34" charset="0"/>
              <a:buChar char="•"/>
            </a:pPr>
            <a:r>
              <a:rPr lang="en-IN" sz="1000" dirty="0">
                <a:latin typeface="Helvetica Neue" panose="02000503000000020004" pitchFamily="2" charset="0"/>
              </a:rPr>
              <a:t>Majorly loans are sanctioned with interest rate is in the range of 5% to 14% some going </a:t>
            </a:r>
            <a:r>
              <a:rPr lang="en-IN" sz="1000" dirty="0" err="1">
                <a:latin typeface="Helvetica Neue" panose="02000503000000020004" pitchFamily="2" charset="0"/>
              </a:rPr>
              <a:t>upto</a:t>
            </a:r>
            <a:r>
              <a:rPr lang="en-IN" sz="1000" dirty="0">
                <a:latin typeface="Helvetica Neue" panose="02000503000000020004" pitchFamily="2" charset="0"/>
              </a:rPr>
              <a:t> 24%</a:t>
            </a:r>
          </a:p>
          <a:p>
            <a:pPr marL="444500" indent="-285750">
              <a:buFont typeface="Arial" panose="020B0604020202020204" pitchFamily="34" charset="0"/>
              <a:buChar char="•"/>
            </a:pPr>
            <a:r>
              <a:rPr lang="en-IN" sz="1000" dirty="0">
                <a:latin typeface="Helvetica Neue" panose="02000503000000020004" pitchFamily="2" charset="0"/>
              </a:rPr>
              <a:t>Majority of the loan applications are sanctioned for term of 36 months</a:t>
            </a:r>
          </a:p>
          <a:p>
            <a:pPr marL="444500" indent="-285750">
              <a:buFont typeface="Arial" panose="020B0604020202020204" pitchFamily="34" charset="0"/>
              <a:buChar char="•"/>
            </a:pPr>
            <a:r>
              <a:rPr lang="en-IN" sz="1000" dirty="0">
                <a:latin typeface="Helvetica Neue" panose="02000503000000020004" pitchFamily="2" charset="0"/>
              </a:rPr>
              <a:t>Most of the loan </a:t>
            </a:r>
            <a:r>
              <a:rPr lang="en-IN" sz="1000" dirty="0" err="1">
                <a:latin typeface="Helvetica Neue" panose="02000503000000020004" pitchFamily="2" charset="0"/>
              </a:rPr>
              <a:t>installment</a:t>
            </a:r>
            <a:r>
              <a:rPr lang="en-IN" sz="1000" dirty="0">
                <a:latin typeface="Helvetica Neue" panose="02000503000000020004" pitchFamily="2" charset="0"/>
              </a:rPr>
              <a:t> are in the range of 160 to 400</a:t>
            </a:r>
          </a:p>
          <a:p>
            <a:pPr marL="444500" indent="-285750">
              <a:buFont typeface="Arial" panose="020B0604020202020204" pitchFamily="34" charset="0"/>
              <a:buChar char="•"/>
            </a:pPr>
            <a:r>
              <a:rPr lang="en-IN" sz="1000" dirty="0">
                <a:latin typeface="Helvetica Neue" panose="02000503000000020004" pitchFamily="2" charset="0"/>
              </a:rPr>
              <a:t>Majority of loan application counts are sanctioned under Grade B</a:t>
            </a:r>
          </a:p>
          <a:p>
            <a:pPr marL="444500" indent="-285750">
              <a:buFont typeface="Arial" panose="020B0604020202020204" pitchFamily="34" charset="0"/>
              <a:buChar char="•"/>
            </a:pPr>
            <a:r>
              <a:rPr lang="en-IN" sz="1000" dirty="0">
                <a:latin typeface="Helvetica Neue" panose="02000503000000020004" pitchFamily="2" charset="0"/>
              </a:rPr>
              <a:t>Major loans of Lending Club seems to be sanctioned without income or income source verification</a:t>
            </a:r>
          </a:p>
          <a:p>
            <a:pPr marL="158750"/>
            <a:endParaRPr lang="en-IN" sz="1000" dirty="0">
              <a:latin typeface="Helvetica Neue" panose="02000503000000020004" pitchFamily="2" charset="0"/>
            </a:endParaRPr>
          </a:p>
          <a:p>
            <a:pPr marL="158750"/>
            <a:endParaRPr lang="en-IN" sz="1000" dirty="0">
              <a:latin typeface="Helvetica Neue" panose="02000503000000020004" pitchFamily="2" charset="0"/>
            </a:endParaRPr>
          </a:p>
          <a:p>
            <a:pPr marL="158750"/>
            <a:r>
              <a:rPr lang="en-IN" b="1" dirty="0">
                <a:latin typeface="Helvetica Neue" panose="02000503000000020004" pitchFamily="2" charset="0"/>
              </a:rPr>
              <a:t>Considering Other Attributes</a:t>
            </a:r>
          </a:p>
          <a:p>
            <a:pPr marL="158750"/>
            <a:endParaRPr lang="en-IN" b="1" dirty="0">
              <a:latin typeface="Helvetica Neue" panose="02000503000000020004" pitchFamily="2" charset="0"/>
            </a:endParaRPr>
          </a:p>
          <a:p>
            <a:pPr marL="444500" indent="-285750">
              <a:buFont typeface="Arial" panose="020B0604020202020204" pitchFamily="34" charset="0"/>
              <a:buChar char="•"/>
            </a:pPr>
            <a:r>
              <a:rPr lang="en-IN" sz="1000" dirty="0">
                <a:latin typeface="Helvetica Neue" panose="02000503000000020004" pitchFamily="2" charset="0"/>
              </a:rPr>
              <a:t>For Lending Club, loan applications are increasing year by year</a:t>
            </a:r>
          </a:p>
          <a:p>
            <a:pPr marL="444500" indent="-285750">
              <a:buFont typeface="Arial" panose="020B0604020202020204" pitchFamily="34" charset="0"/>
              <a:buChar char="•"/>
            </a:pPr>
            <a:r>
              <a:rPr lang="en-IN" sz="1000" dirty="0">
                <a:latin typeface="Helvetica Neue" panose="02000503000000020004" pitchFamily="2" charset="0"/>
              </a:rPr>
              <a:t>Major loan applications are seen in Oct, Nov, Dec and lowest for Jan, Feb, Mar</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grpSp>
        <p:nvGrpSpPr>
          <p:cNvPr id="303" name="Google Shape;303;p27"/>
          <p:cNvGrpSpPr/>
          <p:nvPr/>
        </p:nvGrpSpPr>
        <p:grpSpPr>
          <a:xfrm rot="3110014">
            <a:off x="-1045817" y="3636028"/>
            <a:ext cx="2451226" cy="2451226"/>
            <a:chOff x="269239" y="624399"/>
            <a:chExt cx="2386800" cy="2386800"/>
          </a:xfrm>
        </p:grpSpPr>
        <p:sp>
          <p:nvSpPr>
            <p:cNvPr id="304" name="Google Shape;304;p27"/>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 name="Google Shape;306;p27"/>
          <p:cNvSpPr/>
          <p:nvPr/>
        </p:nvSpPr>
        <p:spPr>
          <a:xfrm>
            <a:off x="-543030" y="4131030"/>
            <a:ext cx="1470900" cy="14709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7" name="Google Shape;307;p27"/>
          <p:cNvCxnSpPr>
            <a:cxnSpLocks/>
          </p:cNvCxnSpPr>
          <p:nvPr/>
        </p:nvCxnSpPr>
        <p:spPr>
          <a:xfrm>
            <a:off x="1342468" y="901900"/>
            <a:ext cx="7095932" cy="0"/>
          </a:xfrm>
          <a:prstGeom prst="straightConnector1">
            <a:avLst/>
          </a:prstGeom>
          <a:noFill/>
          <a:ln w="9525" cap="flat" cmpd="sng">
            <a:solidFill>
              <a:schemeClr val="dk1"/>
            </a:solidFill>
            <a:prstDash val="solid"/>
            <a:round/>
            <a:headEnd type="oval" w="med" len="med"/>
            <a:tailEnd type="oval" w="med" len="med"/>
          </a:ln>
        </p:spPr>
      </p:cxnSp>
      <p:sp>
        <p:nvSpPr>
          <p:cNvPr id="308" name="Google Shape;308;p27"/>
          <p:cNvSpPr/>
          <p:nvPr/>
        </p:nvSpPr>
        <p:spPr>
          <a:xfrm>
            <a:off x="8586792" y="-232913"/>
            <a:ext cx="990300" cy="9903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2;p24">
            <a:extLst>
              <a:ext uri="{FF2B5EF4-FFF2-40B4-BE49-F238E27FC236}">
                <a16:creationId xmlns:a16="http://schemas.microsoft.com/office/drawing/2014/main" id="{105BEEDE-C0BA-BB42-9FDB-A32ACE31806C}"/>
              </a:ext>
            </a:extLst>
          </p:cNvPr>
          <p:cNvSpPr txBox="1">
            <a:spLocks/>
          </p:cNvSpPr>
          <p:nvPr/>
        </p:nvSpPr>
        <p:spPr>
          <a:xfrm>
            <a:off x="1377942" y="390926"/>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l"/>
            <a:r>
              <a:rPr lang="en-IN" sz="2400" dirty="0">
                <a:solidFill>
                  <a:schemeClr val="dk1"/>
                </a:solidFill>
                <a:latin typeface="Playfair Display ExtraBold"/>
                <a:ea typeface="Playfair Display ExtraBold"/>
                <a:cs typeface="Playfair Display ExtraBold"/>
                <a:sym typeface="Playfair Display ExtraBold"/>
              </a:rPr>
              <a:t>Findings/Conclusion </a:t>
            </a:r>
            <a:r>
              <a:rPr lang="en" sz="2400" dirty="0"/>
              <a:t>— </a:t>
            </a:r>
            <a:r>
              <a:rPr lang="en" dirty="0"/>
              <a:t>B</a:t>
            </a:r>
            <a:r>
              <a:rPr lang="en" sz="2400" dirty="0"/>
              <a:t>ivariate Analysis</a:t>
            </a:r>
            <a:endParaRPr lang="en-IN" sz="2400" dirty="0">
              <a:solidFill>
                <a:schemeClr val="dk1"/>
              </a:solidFill>
              <a:latin typeface="Playfair Display ExtraBold"/>
              <a:ea typeface="Playfair Display ExtraBold"/>
              <a:cs typeface="Playfair Display ExtraBold"/>
              <a:sym typeface="Playfair Display ExtraBold"/>
            </a:endParaRPr>
          </a:p>
          <a:p>
            <a:pPr marL="0" lvl="0" indent="0" algn="l" rtl="0">
              <a:spcBef>
                <a:spcPts val="0"/>
              </a:spcBef>
              <a:spcAft>
                <a:spcPts val="0"/>
              </a:spcAft>
              <a:buNone/>
            </a:pPr>
            <a:endParaRPr lang="en-IN" dirty="0">
              <a:solidFill>
                <a:schemeClr val="dk1"/>
              </a:solidFill>
              <a:latin typeface="Playfair Display ExtraBold"/>
              <a:ea typeface="Playfair Display ExtraBold"/>
              <a:cs typeface="Playfair Display ExtraBold"/>
              <a:sym typeface="Playfair Display ExtraBold"/>
            </a:endParaRPr>
          </a:p>
        </p:txBody>
      </p:sp>
      <p:sp>
        <p:nvSpPr>
          <p:cNvPr id="45" name="TextBox 44">
            <a:extLst>
              <a:ext uri="{FF2B5EF4-FFF2-40B4-BE49-F238E27FC236}">
                <a16:creationId xmlns:a16="http://schemas.microsoft.com/office/drawing/2014/main" id="{883FEEB7-2B58-A145-A614-9AD51094FB04}"/>
              </a:ext>
            </a:extLst>
          </p:cNvPr>
          <p:cNvSpPr txBox="1"/>
          <p:nvPr/>
        </p:nvSpPr>
        <p:spPr>
          <a:xfrm>
            <a:off x="1056543" y="1135059"/>
            <a:ext cx="5081864" cy="3016210"/>
          </a:xfrm>
          <a:prstGeom prst="rect">
            <a:avLst/>
          </a:prstGeom>
          <a:noFill/>
        </p:spPr>
        <p:txBody>
          <a:bodyPr wrap="square">
            <a:spAutoFit/>
          </a:bodyPr>
          <a:lstStyle/>
          <a:p>
            <a:pPr marL="444500" indent="-285750">
              <a:buFont typeface="Arial" panose="020B0604020202020204" pitchFamily="34" charset="0"/>
              <a:buChar char="•"/>
            </a:pPr>
            <a:r>
              <a:rPr lang="en-IN" sz="1000" dirty="0">
                <a:latin typeface="Helvetica Neue" panose="02000503000000020004" pitchFamily="2" charset="0"/>
              </a:rPr>
              <a:t>Percent of loan default is more for 60 months term than 36 months term</a:t>
            </a:r>
          </a:p>
          <a:p>
            <a:pPr marL="444500" indent="-285750">
              <a:buFont typeface="Arial" panose="020B0604020202020204" pitchFamily="34" charset="0"/>
              <a:buChar char="•"/>
            </a:pPr>
            <a:r>
              <a:rPr lang="en-IN" sz="1000" dirty="0">
                <a:latin typeface="Helvetica Neue" panose="02000503000000020004" pitchFamily="2" charset="0"/>
              </a:rPr>
              <a:t>Percent of loan default is more for lower grade of loans (G, E, F default possibility is more)</a:t>
            </a:r>
          </a:p>
          <a:p>
            <a:pPr marL="444500" indent="-285750">
              <a:buFont typeface="Arial" panose="020B0604020202020204" pitchFamily="34" charset="0"/>
              <a:buChar char="•"/>
            </a:pPr>
            <a:r>
              <a:rPr lang="en-IN" sz="1000" dirty="0">
                <a:latin typeface="Helvetica Neue" panose="02000503000000020004" pitchFamily="2" charset="0"/>
              </a:rPr>
              <a:t>Percent of loan default is higher for small business borrowers</a:t>
            </a:r>
          </a:p>
          <a:p>
            <a:pPr marL="444500" indent="-285750">
              <a:buFont typeface="Arial" panose="020B0604020202020204" pitchFamily="34" charset="0"/>
              <a:buChar char="•"/>
            </a:pPr>
            <a:r>
              <a:rPr lang="en-IN" sz="1000" dirty="0">
                <a:latin typeface="Helvetica Neue" panose="02000503000000020004" pitchFamily="2" charset="0"/>
              </a:rPr>
              <a:t>Percent of loan default is higher for loans of higher loan amount &amp; funded amount majorly above 15K</a:t>
            </a:r>
          </a:p>
          <a:p>
            <a:pPr marL="444500" indent="-285750">
              <a:buFont typeface="Arial" panose="020B0604020202020204" pitchFamily="34" charset="0"/>
              <a:buChar char="•"/>
            </a:pPr>
            <a:r>
              <a:rPr lang="en-IN" sz="1000" dirty="0">
                <a:latin typeface="Helvetica Neue" panose="02000503000000020004" pitchFamily="2" charset="0"/>
              </a:rPr>
              <a:t>Percent of loan default increases as rate of interest increases</a:t>
            </a:r>
          </a:p>
          <a:p>
            <a:pPr marL="444500" indent="-285750">
              <a:buFont typeface="Arial" panose="020B0604020202020204" pitchFamily="34" charset="0"/>
              <a:buChar char="•"/>
            </a:pPr>
            <a:r>
              <a:rPr lang="en-IN" sz="1000" dirty="0">
                <a:latin typeface="Helvetica Neue" panose="02000503000000020004" pitchFamily="2" charset="0"/>
              </a:rPr>
              <a:t>Percent of loan default is higher if annual income is less than 40K for customer</a:t>
            </a:r>
          </a:p>
          <a:p>
            <a:pPr marL="444500" indent="-285750">
              <a:buFont typeface="Arial" panose="020B0604020202020204" pitchFamily="34" charset="0"/>
              <a:buChar char="•"/>
            </a:pPr>
            <a:r>
              <a:rPr lang="en-IN" sz="1000" dirty="0">
                <a:latin typeface="Helvetica Neue" panose="02000503000000020004" pitchFamily="2" charset="0"/>
              </a:rPr>
              <a:t>Percent of loan default increases as loans are sanctioned with higher </a:t>
            </a:r>
            <a:r>
              <a:rPr lang="en-IN" sz="1000" dirty="0" err="1">
                <a:latin typeface="Helvetica Neue" panose="02000503000000020004" pitchFamily="2" charset="0"/>
              </a:rPr>
              <a:t>dti</a:t>
            </a:r>
            <a:r>
              <a:rPr lang="en-IN" sz="1000" dirty="0">
                <a:latin typeface="Helvetica Neue" panose="02000503000000020004" pitchFamily="2" charset="0"/>
              </a:rPr>
              <a:t> customer</a:t>
            </a:r>
          </a:p>
          <a:p>
            <a:pPr marL="444500" indent="-285750">
              <a:buFont typeface="Arial" panose="020B0604020202020204" pitchFamily="34" charset="0"/>
              <a:buChar char="•"/>
            </a:pPr>
            <a:br>
              <a:rPr lang="en-IN" sz="1000" dirty="0">
                <a:latin typeface="Helvetica Neue" panose="02000503000000020004" pitchFamily="2" charset="0"/>
              </a:rPr>
            </a:br>
            <a:r>
              <a:rPr lang="en-IN" sz="1000" dirty="0">
                <a:latin typeface="Helvetica Neue" panose="02000503000000020004" pitchFamily="2" charset="0"/>
              </a:rPr>
              <a:t>Percent of loan default is similar across emp length</a:t>
            </a:r>
          </a:p>
          <a:p>
            <a:pPr marL="444500" indent="-285750">
              <a:buFont typeface="Arial" panose="020B0604020202020204" pitchFamily="34" charset="0"/>
              <a:buChar char="•"/>
            </a:pPr>
            <a:r>
              <a:rPr lang="en-IN" sz="1000" dirty="0">
                <a:latin typeface="Helvetica Neue" panose="02000503000000020004" pitchFamily="2" charset="0"/>
              </a:rPr>
              <a:t>Percent of loan default is similar across home ownership</a:t>
            </a:r>
          </a:p>
          <a:p>
            <a:pPr marL="444500" indent="-285750">
              <a:buFont typeface="Arial" panose="020B0604020202020204" pitchFamily="34" charset="0"/>
              <a:buChar char="•"/>
            </a:pPr>
            <a:r>
              <a:rPr lang="en-IN" sz="1000" dirty="0">
                <a:latin typeface="Helvetica Neue" panose="02000503000000020004" pitchFamily="2" charset="0"/>
              </a:rPr>
              <a:t>State is also of not much importance in loan default except NE state which had spike in loan defaults</a:t>
            </a:r>
          </a:p>
          <a:p>
            <a:pPr marL="444500" indent="-285750">
              <a:buFont typeface="Arial" panose="020B0604020202020204" pitchFamily="34" charset="0"/>
              <a:buChar char="•"/>
            </a:pPr>
            <a:br>
              <a:rPr lang="en-IN" sz="1000" dirty="0">
                <a:latin typeface="Helvetica Neue" panose="02000503000000020004" pitchFamily="2" charset="0"/>
              </a:rPr>
            </a:br>
            <a:r>
              <a:rPr lang="en-IN" sz="1000" dirty="0">
                <a:latin typeface="Helvetica Neue" panose="02000503000000020004" pitchFamily="2" charset="0"/>
              </a:rPr>
              <a:t>Income or Income Source verification is not of much influence for default as even after verified income borrowers seems to be defaulting more than non verified.</a:t>
            </a:r>
          </a:p>
        </p:txBody>
      </p:sp>
    </p:spTree>
    <p:extLst>
      <p:ext uri="{BB962C8B-B14F-4D97-AF65-F5344CB8AC3E}">
        <p14:creationId xmlns:p14="http://schemas.microsoft.com/office/powerpoint/2010/main" val="17725429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grpSp>
        <p:nvGrpSpPr>
          <p:cNvPr id="303" name="Google Shape;303;p27"/>
          <p:cNvGrpSpPr/>
          <p:nvPr/>
        </p:nvGrpSpPr>
        <p:grpSpPr>
          <a:xfrm rot="3110014">
            <a:off x="-1045817" y="3636028"/>
            <a:ext cx="2451226" cy="2451226"/>
            <a:chOff x="269239" y="624399"/>
            <a:chExt cx="2386800" cy="2386800"/>
          </a:xfrm>
        </p:grpSpPr>
        <p:sp>
          <p:nvSpPr>
            <p:cNvPr id="304" name="Google Shape;304;p27"/>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 name="Google Shape;306;p27"/>
          <p:cNvSpPr/>
          <p:nvPr/>
        </p:nvSpPr>
        <p:spPr>
          <a:xfrm>
            <a:off x="-543030" y="4131030"/>
            <a:ext cx="1470900" cy="14709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7" name="Google Shape;307;p27"/>
          <p:cNvCxnSpPr>
            <a:cxnSpLocks/>
          </p:cNvCxnSpPr>
          <p:nvPr/>
        </p:nvCxnSpPr>
        <p:spPr>
          <a:xfrm>
            <a:off x="1342468" y="901900"/>
            <a:ext cx="7095932" cy="0"/>
          </a:xfrm>
          <a:prstGeom prst="straightConnector1">
            <a:avLst/>
          </a:prstGeom>
          <a:noFill/>
          <a:ln w="9525" cap="flat" cmpd="sng">
            <a:solidFill>
              <a:schemeClr val="dk1"/>
            </a:solidFill>
            <a:prstDash val="solid"/>
            <a:round/>
            <a:headEnd type="oval" w="med" len="med"/>
            <a:tailEnd type="oval" w="med" len="med"/>
          </a:ln>
        </p:spPr>
      </p:cxnSp>
      <p:sp>
        <p:nvSpPr>
          <p:cNvPr id="308" name="Google Shape;308;p27"/>
          <p:cNvSpPr/>
          <p:nvPr/>
        </p:nvSpPr>
        <p:spPr>
          <a:xfrm>
            <a:off x="8586792" y="-232913"/>
            <a:ext cx="990300" cy="9903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2;p24">
            <a:extLst>
              <a:ext uri="{FF2B5EF4-FFF2-40B4-BE49-F238E27FC236}">
                <a16:creationId xmlns:a16="http://schemas.microsoft.com/office/drawing/2014/main" id="{105BEEDE-C0BA-BB42-9FDB-A32ACE31806C}"/>
              </a:ext>
            </a:extLst>
          </p:cNvPr>
          <p:cNvSpPr txBox="1">
            <a:spLocks/>
          </p:cNvSpPr>
          <p:nvPr/>
        </p:nvSpPr>
        <p:spPr>
          <a:xfrm>
            <a:off x="1377942" y="390926"/>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l"/>
            <a:r>
              <a:rPr lang="en-IN" sz="2400" dirty="0">
                <a:solidFill>
                  <a:schemeClr val="dk1"/>
                </a:solidFill>
                <a:latin typeface="Playfair Display ExtraBold"/>
                <a:ea typeface="Playfair Display ExtraBold"/>
                <a:cs typeface="Playfair Display ExtraBold"/>
                <a:sym typeface="Playfair Display ExtraBold"/>
              </a:rPr>
              <a:t>Conclusion</a:t>
            </a:r>
            <a:endParaRPr lang="en-IN" dirty="0">
              <a:solidFill>
                <a:schemeClr val="dk1"/>
              </a:solidFill>
              <a:latin typeface="Playfair Display ExtraBold"/>
              <a:ea typeface="Playfair Display ExtraBold"/>
              <a:cs typeface="Playfair Display ExtraBold"/>
              <a:sym typeface="Playfair Display ExtraBold"/>
            </a:endParaRPr>
          </a:p>
        </p:txBody>
      </p:sp>
      <p:sp>
        <p:nvSpPr>
          <p:cNvPr id="45" name="TextBox 44">
            <a:extLst>
              <a:ext uri="{FF2B5EF4-FFF2-40B4-BE49-F238E27FC236}">
                <a16:creationId xmlns:a16="http://schemas.microsoft.com/office/drawing/2014/main" id="{883FEEB7-2B58-A145-A614-9AD51094FB04}"/>
              </a:ext>
            </a:extLst>
          </p:cNvPr>
          <p:cNvSpPr txBox="1"/>
          <p:nvPr/>
        </p:nvSpPr>
        <p:spPr>
          <a:xfrm>
            <a:off x="1377942" y="1155978"/>
            <a:ext cx="5081864" cy="3293209"/>
          </a:xfrm>
          <a:prstGeom prst="rect">
            <a:avLst/>
          </a:prstGeom>
          <a:noFill/>
        </p:spPr>
        <p:txBody>
          <a:bodyPr wrap="square">
            <a:spAutoFit/>
          </a:bodyPr>
          <a:lstStyle/>
          <a:p>
            <a:pPr algn="l"/>
            <a:r>
              <a:rPr lang="en-IN" b="1" i="0" dirty="0">
                <a:solidFill>
                  <a:srgbClr val="000000"/>
                </a:solidFill>
                <a:effectLst/>
                <a:latin typeface="Helvetica Neue" panose="02000503000000020004" pitchFamily="2" charset="0"/>
              </a:rPr>
              <a:t>Loans granted have high probability of defaulting when</a:t>
            </a:r>
          </a:p>
          <a:p>
            <a:pPr algn="l"/>
            <a:endParaRPr lang="en-IN" sz="1100" b="1" i="0" dirty="0">
              <a:solidFill>
                <a:srgbClr val="000000"/>
              </a:solidFill>
              <a:effectLst/>
              <a:latin typeface="Helvetica Neue" panose="02000503000000020004" pitchFamily="2" charset="0"/>
            </a:endParaRPr>
          </a:p>
          <a:p>
            <a:pPr algn="l"/>
            <a:r>
              <a:rPr lang="en-IN" sz="1100" b="0" i="0" dirty="0">
                <a:solidFill>
                  <a:srgbClr val="000000"/>
                </a:solidFill>
                <a:effectLst/>
                <a:latin typeface="Helvetica Neue" panose="02000503000000020004" pitchFamily="2" charset="0"/>
              </a:rPr>
              <a:t>Term is 60 months</a:t>
            </a:r>
            <a:br>
              <a:rPr lang="en-IN" sz="1100" b="0" i="0" dirty="0">
                <a:solidFill>
                  <a:srgbClr val="000000"/>
                </a:solidFill>
                <a:effectLst/>
                <a:latin typeface="Helvetica Neue" panose="02000503000000020004" pitchFamily="2" charset="0"/>
              </a:rPr>
            </a:br>
            <a:r>
              <a:rPr lang="en-IN" sz="1600" b="1" i="0" dirty="0">
                <a:solidFill>
                  <a:srgbClr val="000000"/>
                </a:solidFill>
                <a:effectLst/>
                <a:latin typeface="Helvetica Neue" panose="02000503000000020004" pitchFamily="2" charset="0"/>
              </a:rPr>
              <a:t>	+</a:t>
            </a:r>
            <a:br>
              <a:rPr lang="en-IN" sz="1100" b="0" i="0" dirty="0">
                <a:solidFill>
                  <a:srgbClr val="000000"/>
                </a:solidFill>
                <a:effectLst/>
                <a:latin typeface="Helvetica Neue" panose="02000503000000020004" pitchFamily="2" charset="0"/>
              </a:rPr>
            </a:br>
            <a:r>
              <a:rPr lang="en-IN" sz="1100" b="0" i="0" dirty="0">
                <a:solidFill>
                  <a:srgbClr val="000000"/>
                </a:solidFill>
                <a:effectLst/>
                <a:latin typeface="Helvetica Neue" panose="02000503000000020004" pitchFamily="2" charset="0"/>
              </a:rPr>
              <a:t>Loan grade is lower i.e. G or E or F</a:t>
            </a:r>
            <a:br>
              <a:rPr lang="en-IN" sz="1100" b="0" i="0" dirty="0">
                <a:solidFill>
                  <a:srgbClr val="000000"/>
                </a:solidFill>
                <a:effectLst/>
                <a:latin typeface="Helvetica Neue" panose="02000503000000020004" pitchFamily="2" charset="0"/>
              </a:rPr>
            </a:br>
            <a:r>
              <a:rPr lang="en-IN" sz="1600" b="1" i="0" dirty="0">
                <a:solidFill>
                  <a:srgbClr val="000000"/>
                </a:solidFill>
                <a:effectLst/>
                <a:latin typeface="Helvetica Neue" panose="02000503000000020004" pitchFamily="2" charset="0"/>
              </a:rPr>
              <a:t>	+</a:t>
            </a:r>
            <a:br>
              <a:rPr lang="en-IN" sz="1100" b="0" i="0" dirty="0">
                <a:solidFill>
                  <a:srgbClr val="000000"/>
                </a:solidFill>
                <a:effectLst/>
                <a:latin typeface="Helvetica Neue" panose="02000503000000020004" pitchFamily="2" charset="0"/>
              </a:rPr>
            </a:br>
            <a:r>
              <a:rPr lang="en-IN" sz="1100" b="0" i="0" dirty="0">
                <a:solidFill>
                  <a:srgbClr val="000000"/>
                </a:solidFill>
                <a:effectLst/>
                <a:latin typeface="Helvetica Neue" panose="02000503000000020004" pitchFamily="2" charset="0"/>
              </a:rPr>
              <a:t>Loan interest is kept higher majorly above 14%</a:t>
            </a:r>
            <a:br>
              <a:rPr lang="en-IN" sz="1100" b="0" i="0" dirty="0">
                <a:solidFill>
                  <a:srgbClr val="000000"/>
                </a:solidFill>
                <a:effectLst/>
                <a:latin typeface="Helvetica Neue" panose="02000503000000020004" pitchFamily="2" charset="0"/>
              </a:rPr>
            </a:br>
            <a:r>
              <a:rPr lang="en-IN" sz="1600" b="1" dirty="0">
                <a:latin typeface="Helvetica Neue" panose="02000503000000020004" pitchFamily="2" charset="0"/>
              </a:rPr>
              <a:t>	+</a:t>
            </a:r>
            <a:br>
              <a:rPr lang="en-IN" sz="1100" b="0" i="0" dirty="0">
                <a:solidFill>
                  <a:srgbClr val="000000"/>
                </a:solidFill>
                <a:effectLst/>
                <a:latin typeface="Helvetica Neue" panose="02000503000000020004" pitchFamily="2" charset="0"/>
              </a:rPr>
            </a:br>
            <a:r>
              <a:rPr lang="en-IN" sz="1100" b="0" i="0" dirty="0">
                <a:solidFill>
                  <a:srgbClr val="000000"/>
                </a:solidFill>
                <a:effectLst/>
                <a:latin typeface="Helvetica Neue" panose="02000503000000020004" pitchFamily="2" charset="0"/>
              </a:rPr>
              <a:t>Loan granted for purpose of small business</a:t>
            </a:r>
            <a:br>
              <a:rPr lang="en-IN" sz="1100" b="0" i="0" dirty="0">
                <a:solidFill>
                  <a:srgbClr val="000000"/>
                </a:solidFill>
                <a:effectLst/>
                <a:latin typeface="Helvetica Neue" panose="02000503000000020004" pitchFamily="2" charset="0"/>
              </a:rPr>
            </a:br>
            <a:r>
              <a:rPr lang="en-IN" sz="1600" b="1" dirty="0">
                <a:latin typeface="Helvetica Neue" panose="02000503000000020004" pitchFamily="2" charset="0"/>
              </a:rPr>
              <a:t>	+</a:t>
            </a:r>
            <a:br>
              <a:rPr lang="en-IN" sz="1100" b="0" i="0" dirty="0">
                <a:solidFill>
                  <a:srgbClr val="000000"/>
                </a:solidFill>
                <a:effectLst/>
                <a:latin typeface="Helvetica Neue" panose="02000503000000020004" pitchFamily="2" charset="0"/>
              </a:rPr>
            </a:br>
            <a:r>
              <a:rPr lang="en-IN" sz="1100" b="0" i="0" dirty="0">
                <a:solidFill>
                  <a:srgbClr val="000000"/>
                </a:solidFill>
                <a:effectLst/>
                <a:latin typeface="Helvetica Neue" panose="02000503000000020004" pitchFamily="2" charset="0"/>
              </a:rPr>
              <a:t>Loan amount is above 15K</a:t>
            </a:r>
            <a:br>
              <a:rPr lang="en-IN" sz="1100" b="0" i="0" dirty="0">
                <a:solidFill>
                  <a:srgbClr val="000000"/>
                </a:solidFill>
                <a:effectLst/>
                <a:latin typeface="Helvetica Neue" panose="02000503000000020004" pitchFamily="2" charset="0"/>
              </a:rPr>
            </a:br>
            <a:r>
              <a:rPr lang="en-IN" sz="1600" b="1" dirty="0">
                <a:latin typeface="Helvetica Neue" panose="02000503000000020004" pitchFamily="2" charset="0"/>
              </a:rPr>
              <a:t>	+</a:t>
            </a:r>
            <a:br>
              <a:rPr lang="en-IN" sz="1100" b="0" i="0" dirty="0">
                <a:solidFill>
                  <a:srgbClr val="000000"/>
                </a:solidFill>
                <a:effectLst/>
                <a:latin typeface="Helvetica Neue" panose="02000503000000020004" pitchFamily="2" charset="0"/>
              </a:rPr>
            </a:br>
            <a:r>
              <a:rPr lang="en-IN" sz="1100" b="0" i="0" dirty="0">
                <a:solidFill>
                  <a:srgbClr val="000000"/>
                </a:solidFill>
                <a:effectLst/>
                <a:latin typeface="Helvetica Neue" panose="02000503000000020004" pitchFamily="2" charset="0"/>
              </a:rPr>
              <a:t>Customer annual income is below 40K</a:t>
            </a:r>
            <a:br>
              <a:rPr lang="en-IN" sz="1100" b="0" i="0" dirty="0">
                <a:solidFill>
                  <a:srgbClr val="000000"/>
                </a:solidFill>
                <a:effectLst/>
                <a:latin typeface="Helvetica Neue" panose="02000503000000020004" pitchFamily="2" charset="0"/>
              </a:rPr>
            </a:br>
            <a:r>
              <a:rPr lang="en-IN" sz="1600" b="1" dirty="0">
                <a:latin typeface="Helvetica Neue" panose="02000503000000020004" pitchFamily="2" charset="0"/>
              </a:rPr>
              <a:t>	+</a:t>
            </a:r>
            <a:br>
              <a:rPr lang="en-IN" sz="1100" b="0" i="0" dirty="0">
                <a:solidFill>
                  <a:srgbClr val="000000"/>
                </a:solidFill>
                <a:effectLst/>
                <a:latin typeface="Helvetica Neue" panose="02000503000000020004" pitchFamily="2" charset="0"/>
              </a:rPr>
            </a:br>
            <a:r>
              <a:rPr lang="en-IN" sz="1100" b="0" i="0" dirty="0">
                <a:solidFill>
                  <a:srgbClr val="000000"/>
                </a:solidFill>
                <a:effectLst/>
                <a:latin typeface="Helvetica Neue" panose="02000503000000020004" pitchFamily="2" charset="0"/>
              </a:rPr>
              <a:t>Customer's Debt to Income ratio is higher</a:t>
            </a:r>
          </a:p>
          <a:p>
            <a:pPr marL="444500" indent="-285750">
              <a:buFont typeface="Arial" panose="020B0604020202020204" pitchFamily="34" charset="0"/>
              <a:buChar char="•"/>
            </a:pPr>
            <a:endParaRPr lang="en-IN" sz="1000" dirty="0">
              <a:latin typeface="Helvetica Neue" panose="02000503000000020004" pitchFamily="2" charset="0"/>
            </a:endParaRPr>
          </a:p>
        </p:txBody>
      </p:sp>
    </p:spTree>
    <p:extLst>
      <p:ext uri="{BB962C8B-B14F-4D97-AF65-F5344CB8AC3E}">
        <p14:creationId xmlns:p14="http://schemas.microsoft.com/office/powerpoint/2010/main" val="41394794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grpSp>
        <p:nvGrpSpPr>
          <p:cNvPr id="210" name="Google Shape;210;p25"/>
          <p:cNvGrpSpPr/>
          <p:nvPr/>
        </p:nvGrpSpPr>
        <p:grpSpPr>
          <a:xfrm>
            <a:off x="269239" y="763524"/>
            <a:ext cx="2386800" cy="2386800"/>
            <a:chOff x="269239" y="624399"/>
            <a:chExt cx="2386800" cy="2386800"/>
          </a:xfrm>
        </p:grpSpPr>
        <p:sp>
          <p:nvSpPr>
            <p:cNvPr id="211" name="Google Shape;211;p25"/>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5"/>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 name="Google Shape;213;p25"/>
          <p:cNvSpPr/>
          <p:nvPr/>
        </p:nvSpPr>
        <p:spPr>
          <a:xfrm>
            <a:off x="746539" y="1240824"/>
            <a:ext cx="1432200" cy="14322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5"/>
          <p:cNvSpPr txBox="1">
            <a:spLocks noGrp="1"/>
          </p:cNvSpPr>
          <p:nvPr>
            <p:ph type="title"/>
          </p:nvPr>
        </p:nvSpPr>
        <p:spPr>
          <a:xfrm>
            <a:off x="568437" y="3034313"/>
            <a:ext cx="7869963" cy="70523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2800" dirty="0">
                <a:solidFill>
                  <a:schemeClr val="dk1"/>
                </a:solidFill>
                <a:latin typeface="Playfair Display ExtraBold"/>
                <a:ea typeface="Playfair Display ExtraBold"/>
                <a:cs typeface="Playfair Display ExtraBold"/>
                <a:sym typeface="Playfair Display ExtraBold"/>
              </a:rPr>
              <a:t>Recommendation on </a:t>
            </a:r>
            <a:br>
              <a:rPr lang="en-IN" sz="2800" dirty="0">
                <a:solidFill>
                  <a:schemeClr val="dk1"/>
                </a:solidFill>
                <a:latin typeface="Playfair Display ExtraBold"/>
                <a:ea typeface="Playfair Display ExtraBold"/>
                <a:cs typeface="Playfair Display ExtraBold"/>
                <a:sym typeface="Playfair Display ExtraBold"/>
              </a:rPr>
            </a:br>
            <a:r>
              <a:rPr lang="en-IN" sz="2800" dirty="0">
                <a:solidFill>
                  <a:schemeClr val="dk1"/>
                </a:solidFill>
                <a:latin typeface="Playfair Display ExtraBold"/>
                <a:ea typeface="Playfair Display ExtraBold"/>
                <a:cs typeface="Playfair Display ExtraBold"/>
                <a:sym typeface="Playfair Display ExtraBold"/>
              </a:rPr>
              <a:t>driving factors influencing tendency of default</a:t>
            </a:r>
          </a:p>
        </p:txBody>
      </p:sp>
      <p:grpSp>
        <p:nvGrpSpPr>
          <p:cNvPr id="217" name="Google Shape;217;p25"/>
          <p:cNvGrpSpPr/>
          <p:nvPr/>
        </p:nvGrpSpPr>
        <p:grpSpPr>
          <a:xfrm>
            <a:off x="5117075" y="1073814"/>
            <a:ext cx="2582400" cy="289350"/>
            <a:chOff x="6967625" y="394825"/>
            <a:chExt cx="2582400" cy="289350"/>
          </a:xfrm>
        </p:grpSpPr>
        <p:sp>
          <p:nvSpPr>
            <p:cNvPr id="218" name="Google Shape;218;p25"/>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5"/>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5"/>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5"/>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5"/>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5"/>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5"/>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5"/>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5"/>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5"/>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5"/>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5"/>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5"/>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5"/>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5"/>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5"/>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5"/>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5"/>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5"/>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5"/>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5"/>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5"/>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5"/>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5"/>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5"/>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5"/>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5"/>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5"/>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46" name="Google Shape;246;p25"/>
          <p:cNvCxnSpPr>
            <a:cxnSpLocks/>
          </p:cNvCxnSpPr>
          <p:nvPr/>
        </p:nvCxnSpPr>
        <p:spPr>
          <a:xfrm>
            <a:off x="1532709" y="256850"/>
            <a:ext cx="6905691" cy="0"/>
          </a:xfrm>
          <a:prstGeom prst="straightConnector1">
            <a:avLst/>
          </a:prstGeom>
          <a:noFill/>
          <a:ln w="9525" cap="flat" cmpd="sng">
            <a:solidFill>
              <a:schemeClr val="dk1"/>
            </a:solidFill>
            <a:prstDash val="solid"/>
            <a:round/>
            <a:headEnd type="oval" w="med" len="med"/>
            <a:tailEnd type="oval" w="med" len="med"/>
          </a:ln>
        </p:spPr>
      </p:cxnSp>
      <p:grpSp>
        <p:nvGrpSpPr>
          <p:cNvPr id="247" name="Google Shape;247;p25"/>
          <p:cNvGrpSpPr/>
          <p:nvPr/>
        </p:nvGrpSpPr>
        <p:grpSpPr>
          <a:xfrm rot="5400000">
            <a:off x="8092063" y="4120614"/>
            <a:ext cx="677400" cy="289350"/>
            <a:chOff x="7539125" y="394825"/>
            <a:chExt cx="677400" cy="289350"/>
          </a:xfrm>
        </p:grpSpPr>
        <p:sp>
          <p:nvSpPr>
            <p:cNvPr id="248" name="Google Shape;248;p25"/>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5"/>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5"/>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5"/>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559136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2" name="Google Shape;302;p27"/>
          <p:cNvSpPr txBox="1">
            <a:spLocks noGrp="1"/>
          </p:cNvSpPr>
          <p:nvPr>
            <p:ph type="title"/>
          </p:nvPr>
        </p:nvSpPr>
        <p:spPr>
          <a:xfrm>
            <a:off x="-772775" y="975336"/>
            <a:ext cx="45900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t>— Customer Attributes</a:t>
            </a:r>
            <a:endParaRPr sz="1600" dirty="0"/>
          </a:p>
        </p:txBody>
      </p:sp>
      <p:grpSp>
        <p:nvGrpSpPr>
          <p:cNvPr id="303" name="Google Shape;303;p27"/>
          <p:cNvGrpSpPr/>
          <p:nvPr/>
        </p:nvGrpSpPr>
        <p:grpSpPr>
          <a:xfrm rot="3110014">
            <a:off x="-1045817" y="3636028"/>
            <a:ext cx="2451226" cy="2451226"/>
            <a:chOff x="269239" y="624399"/>
            <a:chExt cx="2386800" cy="2386800"/>
          </a:xfrm>
        </p:grpSpPr>
        <p:sp>
          <p:nvSpPr>
            <p:cNvPr id="304" name="Google Shape;304;p27"/>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 name="Google Shape;306;p27"/>
          <p:cNvSpPr/>
          <p:nvPr/>
        </p:nvSpPr>
        <p:spPr>
          <a:xfrm>
            <a:off x="-543030" y="4131030"/>
            <a:ext cx="1470900" cy="14709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7" name="Google Shape;307;p27"/>
          <p:cNvCxnSpPr>
            <a:cxnSpLocks/>
          </p:cNvCxnSpPr>
          <p:nvPr/>
        </p:nvCxnSpPr>
        <p:spPr>
          <a:xfrm>
            <a:off x="1342468" y="901900"/>
            <a:ext cx="7095932" cy="0"/>
          </a:xfrm>
          <a:prstGeom prst="straightConnector1">
            <a:avLst/>
          </a:prstGeom>
          <a:noFill/>
          <a:ln w="9525" cap="flat" cmpd="sng">
            <a:solidFill>
              <a:schemeClr val="dk1"/>
            </a:solidFill>
            <a:prstDash val="solid"/>
            <a:round/>
            <a:headEnd type="oval" w="med" len="med"/>
            <a:tailEnd type="oval" w="med" len="med"/>
          </a:ln>
        </p:spPr>
      </p:cxnSp>
      <p:sp>
        <p:nvSpPr>
          <p:cNvPr id="308" name="Google Shape;308;p27"/>
          <p:cNvSpPr/>
          <p:nvPr/>
        </p:nvSpPr>
        <p:spPr>
          <a:xfrm>
            <a:off x="8586792" y="-232913"/>
            <a:ext cx="990300" cy="9903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2;p24">
            <a:extLst>
              <a:ext uri="{FF2B5EF4-FFF2-40B4-BE49-F238E27FC236}">
                <a16:creationId xmlns:a16="http://schemas.microsoft.com/office/drawing/2014/main" id="{105BEEDE-C0BA-BB42-9FDB-A32ACE31806C}"/>
              </a:ext>
            </a:extLst>
          </p:cNvPr>
          <p:cNvSpPr txBox="1">
            <a:spLocks/>
          </p:cNvSpPr>
          <p:nvPr/>
        </p:nvSpPr>
        <p:spPr>
          <a:xfrm>
            <a:off x="1460935" y="423531"/>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marL="0" lvl="0" indent="0" algn="l" rtl="0">
              <a:spcBef>
                <a:spcPts val="0"/>
              </a:spcBef>
              <a:spcAft>
                <a:spcPts val="0"/>
              </a:spcAft>
              <a:buNone/>
            </a:pPr>
            <a:r>
              <a:rPr lang="en-IN" sz="1600" dirty="0">
                <a:solidFill>
                  <a:schemeClr val="dk1"/>
                </a:solidFill>
                <a:latin typeface="Playfair Display ExtraBold"/>
                <a:ea typeface="Playfair Display ExtraBold"/>
                <a:cs typeface="Playfair Display ExtraBold"/>
                <a:sym typeface="Playfair Display ExtraBold"/>
              </a:rPr>
              <a:t>Recommendation on driving factors influencing tendency of default</a:t>
            </a:r>
          </a:p>
        </p:txBody>
      </p:sp>
      <p:sp>
        <p:nvSpPr>
          <p:cNvPr id="42" name="Google Shape;302;p27">
            <a:extLst>
              <a:ext uri="{FF2B5EF4-FFF2-40B4-BE49-F238E27FC236}">
                <a16:creationId xmlns:a16="http://schemas.microsoft.com/office/drawing/2014/main" id="{2141A35C-6052-FA4A-B373-D4D34A57F40F}"/>
              </a:ext>
            </a:extLst>
          </p:cNvPr>
          <p:cNvSpPr txBox="1">
            <a:spLocks/>
          </p:cNvSpPr>
          <p:nvPr/>
        </p:nvSpPr>
        <p:spPr>
          <a:xfrm>
            <a:off x="4307207" y="985784"/>
            <a:ext cx="4590000" cy="531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IN" sz="1600" dirty="0"/>
              <a:t>— Loan Attributes</a:t>
            </a:r>
          </a:p>
        </p:txBody>
      </p:sp>
      <p:sp>
        <p:nvSpPr>
          <p:cNvPr id="44" name="TextBox 43">
            <a:extLst>
              <a:ext uri="{FF2B5EF4-FFF2-40B4-BE49-F238E27FC236}">
                <a16:creationId xmlns:a16="http://schemas.microsoft.com/office/drawing/2014/main" id="{48A9F414-7AC8-4B48-98F1-9BE53DDE1132}"/>
              </a:ext>
            </a:extLst>
          </p:cNvPr>
          <p:cNvSpPr txBox="1"/>
          <p:nvPr/>
        </p:nvSpPr>
        <p:spPr>
          <a:xfrm>
            <a:off x="222395" y="1474600"/>
            <a:ext cx="3406410" cy="1538883"/>
          </a:xfrm>
          <a:prstGeom prst="rect">
            <a:avLst/>
          </a:prstGeom>
          <a:noFill/>
        </p:spPr>
        <p:txBody>
          <a:bodyPr wrap="square">
            <a:spAutoFit/>
          </a:bodyPr>
          <a:lstStyle/>
          <a:p>
            <a:pPr algn="l"/>
            <a:r>
              <a:rPr lang="en-IN" b="1" dirty="0" err="1">
                <a:latin typeface="Helvetica Neue" panose="02000503000000020004" pitchFamily="2" charset="0"/>
              </a:rPr>
              <a:t>d</a:t>
            </a:r>
            <a:r>
              <a:rPr lang="en-IN" b="1" i="0" dirty="0" err="1">
                <a:solidFill>
                  <a:srgbClr val="000000"/>
                </a:solidFill>
                <a:effectLst/>
                <a:latin typeface="Helvetica Neue" panose="02000503000000020004" pitchFamily="2" charset="0"/>
              </a:rPr>
              <a:t>ti</a:t>
            </a:r>
            <a:endParaRPr lang="en-IN" dirty="0">
              <a:latin typeface="Helvetica Neue" panose="02000503000000020004" pitchFamily="2" charset="0"/>
            </a:endParaRPr>
          </a:p>
          <a:p>
            <a:r>
              <a:rPr lang="en-IN" sz="900" dirty="0">
                <a:latin typeface="Helvetica Neue" panose="02000503000000020004" pitchFamily="2" charset="0"/>
              </a:rPr>
              <a:t>A ratio calculated using the borrower’s total monthly debt payments on the total debt obligations, excluding mortgage and the requested LC loan, divided by the borrower’s self-reported monthly income.</a:t>
            </a:r>
          </a:p>
          <a:p>
            <a:pPr algn="l"/>
            <a:endParaRPr lang="en-IN" sz="1000" b="0" i="0" dirty="0">
              <a:solidFill>
                <a:srgbClr val="000000"/>
              </a:solidFill>
              <a:effectLst/>
              <a:latin typeface="Helvetica Neue" panose="02000503000000020004" pitchFamily="2" charset="0"/>
            </a:endParaRPr>
          </a:p>
          <a:p>
            <a:pPr algn="l"/>
            <a:r>
              <a:rPr lang="en-IN" b="1" i="0" dirty="0" err="1">
                <a:solidFill>
                  <a:srgbClr val="000000"/>
                </a:solidFill>
                <a:effectLst/>
                <a:latin typeface="Helvetica Neue" panose="02000503000000020004" pitchFamily="2" charset="0"/>
              </a:rPr>
              <a:t>annual_inc</a:t>
            </a:r>
            <a:endParaRPr lang="en-IN" dirty="0">
              <a:latin typeface="Helvetica Neue" panose="02000503000000020004" pitchFamily="2" charset="0"/>
            </a:endParaRPr>
          </a:p>
          <a:p>
            <a:r>
              <a:rPr lang="en-IN" sz="900" dirty="0">
                <a:latin typeface="Helvetica Neue" panose="02000503000000020004" pitchFamily="2" charset="0"/>
              </a:rPr>
              <a:t>The self-reported annual income provided by the borrower during registration.</a:t>
            </a:r>
          </a:p>
        </p:txBody>
      </p:sp>
      <p:sp>
        <p:nvSpPr>
          <p:cNvPr id="45" name="TextBox 44">
            <a:extLst>
              <a:ext uri="{FF2B5EF4-FFF2-40B4-BE49-F238E27FC236}">
                <a16:creationId xmlns:a16="http://schemas.microsoft.com/office/drawing/2014/main" id="{883FEEB7-2B58-A145-A614-9AD51094FB04}"/>
              </a:ext>
            </a:extLst>
          </p:cNvPr>
          <p:cNvSpPr txBox="1"/>
          <p:nvPr/>
        </p:nvSpPr>
        <p:spPr>
          <a:xfrm>
            <a:off x="4221162" y="1363638"/>
            <a:ext cx="4676045" cy="3370153"/>
          </a:xfrm>
          <a:prstGeom prst="rect">
            <a:avLst/>
          </a:prstGeom>
          <a:noFill/>
        </p:spPr>
        <p:txBody>
          <a:bodyPr wrap="square">
            <a:spAutoFit/>
          </a:bodyPr>
          <a:lstStyle/>
          <a:p>
            <a:r>
              <a:rPr lang="en-IN" b="1" dirty="0">
                <a:latin typeface="Helvetica Neue" panose="02000503000000020004" pitchFamily="2" charset="0"/>
              </a:rPr>
              <a:t>term</a:t>
            </a:r>
          </a:p>
          <a:p>
            <a:pPr algn="l"/>
            <a:r>
              <a:rPr lang="en-IN" sz="900" b="0" i="0" dirty="0">
                <a:solidFill>
                  <a:srgbClr val="000000"/>
                </a:solidFill>
                <a:effectLst/>
                <a:latin typeface="Helvetica Neue" panose="02000503000000020004" pitchFamily="2" charset="0"/>
              </a:rPr>
              <a:t>The number of payments on the loan. Values are in months and can be either 36 or 60.</a:t>
            </a:r>
          </a:p>
          <a:p>
            <a:pPr algn="l"/>
            <a:endParaRPr lang="en-IN" sz="1000" b="0" i="0" dirty="0">
              <a:solidFill>
                <a:srgbClr val="000000"/>
              </a:solidFill>
              <a:effectLst/>
              <a:latin typeface="Helvetica Neue" panose="02000503000000020004" pitchFamily="2" charset="0"/>
            </a:endParaRPr>
          </a:p>
          <a:p>
            <a:pPr algn="l"/>
            <a:r>
              <a:rPr lang="en-IN" b="1" dirty="0">
                <a:latin typeface="Helvetica Neue" panose="02000503000000020004" pitchFamily="2" charset="0"/>
              </a:rPr>
              <a:t>g</a:t>
            </a:r>
            <a:r>
              <a:rPr lang="en-IN" b="1" i="0" dirty="0">
                <a:solidFill>
                  <a:srgbClr val="000000"/>
                </a:solidFill>
                <a:effectLst/>
                <a:latin typeface="Helvetica Neue" panose="02000503000000020004" pitchFamily="2" charset="0"/>
              </a:rPr>
              <a:t>rade</a:t>
            </a:r>
            <a:endParaRPr lang="en-IN" dirty="0">
              <a:latin typeface="Helvetica Neue" panose="02000503000000020004" pitchFamily="2" charset="0"/>
            </a:endParaRPr>
          </a:p>
          <a:p>
            <a:r>
              <a:rPr lang="en-IN" sz="900" dirty="0">
                <a:latin typeface="Helvetica Neue" panose="02000503000000020004" pitchFamily="2" charset="0"/>
              </a:rPr>
              <a:t>LC assigned loan grade.</a:t>
            </a:r>
          </a:p>
          <a:p>
            <a:pPr algn="l"/>
            <a:endParaRPr lang="en-IN" b="1" i="0" dirty="0">
              <a:solidFill>
                <a:srgbClr val="000000"/>
              </a:solidFill>
              <a:effectLst/>
              <a:latin typeface="Helvetica Neue" panose="02000503000000020004" pitchFamily="2" charset="0"/>
            </a:endParaRPr>
          </a:p>
          <a:p>
            <a:pPr algn="l"/>
            <a:r>
              <a:rPr lang="en-IN" b="1" dirty="0">
                <a:latin typeface="Helvetica Neue" panose="02000503000000020004" pitchFamily="2" charset="0"/>
              </a:rPr>
              <a:t>p</a:t>
            </a:r>
            <a:r>
              <a:rPr lang="en-IN" b="1" i="0" dirty="0">
                <a:solidFill>
                  <a:srgbClr val="000000"/>
                </a:solidFill>
                <a:effectLst/>
                <a:latin typeface="Helvetica Neue" panose="02000503000000020004" pitchFamily="2" charset="0"/>
              </a:rPr>
              <a:t>urpose</a:t>
            </a:r>
            <a:endParaRPr lang="en-IN" dirty="0">
              <a:latin typeface="Helvetica Neue" panose="02000503000000020004" pitchFamily="2" charset="0"/>
            </a:endParaRPr>
          </a:p>
          <a:p>
            <a:r>
              <a:rPr lang="en-IN" sz="900" dirty="0">
                <a:latin typeface="Helvetica Neue" panose="02000503000000020004" pitchFamily="2" charset="0"/>
              </a:rPr>
              <a:t>A category provided by the borrower for the loan request.</a:t>
            </a:r>
          </a:p>
          <a:p>
            <a:pPr algn="l"/>
            <a:endParaRPr lang="en-IN" b="1" i="0" dirty="0">
              <a:solidFill>
                <a:srgbClr val="000000"/>
              </a:solidFill>
              <a:effectLst/>
              <a:latin typeface="Helvetica Neue" panose="02000503000000020004" pitchFamily="2" charset="0"/>
            </a:endParaRPr>
          </a:p>
          <a:p>
            <a:pPr algn="l"/>
            <a:r>
              <a:rPr lang="en-IN" b="1" i="0" dirty="0" err="1">
                <a:solidFill>
                  <a:srgbClr val="000000"/>
                </a:solidFill>
                <a:effectLst/>
                <a:latin typeface="Helvetica Neue" panose="02000503000000020004" pitchFamily="2" charset="0"/>
              </a:rPr>
              <a:t>int_rate</a:t>
            </a:r>
            <a:endParaRPr lang="en-IN" dirty="0">
              <a:latin typeface="Helvetica Neue" panose="02000503000000020004" pitchFamily="2" charset="0"/>
            </a:endParaRPr>
          </a:p>
          <a:p>
            <a:r>
              <a:rPr lang="en-IN" sz="900" dirty="0">
                <a:latin typeface="Helvetica Neue" panose="02000503000000020004" pitchFamily="2" charset="0"/>
              </a:rPr>
              <a:t>Interest Rate on the loan</a:t>
            </a:r>
          </a:p>
          <a:p>
            <a:pPr algn="l"/>
            <a:endParaRPr lang="en-IN" b="1" i="0" dirty="0">
              <a:solidFill>
                <a:srgbClr val="000000"/>
              </a:solidFill>
              <a:effectLst/>
              <a:latin typeface="Helvetica Neue" panose="02000503000000020004" pitchFamily="2" charset="0"/>
            </a:endParaRPr>
          </a:p>
          <a:p>
            <a:pPr algn="l"/>
            <a:r>
              <a:rPr lang="en-IN" b="1" i="0" dirty="0" err="1">
                <a:solidFill>
                  <a:srgbClr val="000000"/>
                </a:solidFill>
                <a:effectLst/>
                <a:latin typeface="Helvetica Neue" panose="02000503000000020004" pitchFamily="2" charset="0"/>
              </a:rPr>
              <a:t>loan_amnt</a:t>
            </a:r>
            <a:endParaRPr lang="en-IN" dirty="0">
              <a:latin typeface="Helvetica Neue" panose="02000503000000020004" pitchFamily="2" charset="0"/>
            </a:endParaRPr>
          </a:p>
          <a:p>
            <a:r>
              <a:rPr lang="en-IN" sz="900" dirty="0">
                <a:latin typeface="Helvetica Neue" panose="02000503000000020004" pitchFamily="2" charset="0"/>
              </a:rPr>
              <a:t>The listed amount of the loan applied for by the borrower. If at some point in time, the credit department reduces the loan amount, then it will be reflected in this value.</a:t>
            </a:r>
          </a:p>
          <a:p>
            <a:pPr algn="l"/>
            <a:endParaRPr lang="en-IN" b="1" i="0" dirty="0">
              <a:solidFill>
                <a:srgbClr val="000000"/>
              </a:solidFill>
              <a:effectLst/>
              <a:latin typeface="Helvetica Neue" panose="02000503000000020004" pitchFamily="2" charset="0"/>
            </a:endParaRPr>
          </a:p>
          <a:p>
            <a:pPr algn="l"/>
            <a:r>
              <a:rPr lang="en-IN" b="1" i="0" dirty="0" err="1">
                <a:solidFill>
                  <a:srgbClr val="000000"/>
                </a:solidFill>
                <a:effectLst/>
                <a:latin typeface="Helvetica Neue" panose="02000503000000020004" pitchFamily="2" charset="0"/>
              </a:rPr>
              <a:t>funded_amnt</a:t>
            </a:r>
            <a:endParaRPr lang="en-IN" dirty="0">
              <a:latin typeface="Helvetica Neue" panose="02000503000000020004" pitchFamily="2" charset="0"/>
            </a:endParaRPr>
          </a:p>
          <a:p>
            <a:r>
              <a:rPr lang="en-IN" sz="900" dirty="0">
                <a:latin typeface="Helvetica Neue" panose="02000503000000020004" pitchFamily="2" charset="0"/>
              </a:rPr>
              <a:t>The total amount committed to that loan at that point in time.</a:t>
            </a:r>
          </a:p>
        </p:txBody>
      </p:sp>
    </p:spTree>
    <p:extLst>
      <p:ext uri="{BB962C8B-B14F-4D97-AF65-F5344CB8AC3E}">
        <p14:creationId xmlns:p14="http://schemas.microsoft.com/office/powerpoint/2010/main" val="3169117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6"/>
          <p:cNvSpPr txBox="1">
            <a:spLocks noGrp="1"/>
          </p:cNvSpPr>
          <p:nvPr>
            <p:ph type="title"/>
          </p:nvPr>
        </p:nvSpPr>
        <p:spPr>
          <a:xfrm>
            <a:off x="715892" y="854328"/>
            <a:ext cx="4665057" cy="55962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3200" dirty="0">
                <a:solidFill>
                  <a:schemeClr val="hlink"/>
                </a:solidFill>
                <a:uFill>
                  <a:noFill/>
                </a:uFill>
                <a:latin typeface="Playfair Display ExtraBold"/>
                <a:ea typeface="Playfair Display ExtraBold"/>
                <a:cs typeface="Playfair Display ExtraBold"/>
                <a:sym typeface="Playfair Display ExtraBold"/>
              </a:rPr>
              <a:t>What is this case study about?</a:t>
            </a:r>
            <a:endParaRPr lang="en-IN" sz="3200" dirty="0">
              <a:solidFill>
                <a:schemeClr val="dk1"/>
              </a:solidFill>
              <a:latin typeface="Playfair Display ExtraBold"/>
              <a:ea typeface="Playfair Display ExtraBold"/>
              <a:cs typeface="Playfair Display ExtraBold"/>
              <a:sym typeface="Playfair Display ExtraBold"/>
            </a:endParaRPr>
          </a:p>
        </p:txBody>
      </p:sp>
      <p:sp>
        <p:nvSpPr>
          <p:cNvPr id="261" name="Google Shape;261;p26"/>
          <p:cNvSpPr txBox="1">
            <a:spLocks noGrp="1"/>
          </p:cNvSpPr>
          <p:nvPr>
            <p:ph type="subTitle" idx="1"/>
          </p:nvPr>
        </p:nvSpPr>
        <p:spPr>
          <a:xfrm>
            <a:off x="763329" y="2000432"/>
            <a:ext cx="3609900" cy="3453900"/>
          </a:xfrm>
          <a:prstGeom prst="rect">
            <a:avLst/>
          </a:prstGeom>
        </p:spPr>
        <p:txBody>
          <a:bodyPr spcFirstLastPara="1" wrap="square" lIns="91425" tIns="91425" rIns="91425" bIns="91425" anchor="t" anchorCtr="0">
            <a:noAutofit/>
          </a:bodyPr>
          <a:lstStyle/>
          <a:p>
            <a:pPr marL="0" indent="0">
              <a:buNone/>
            </a:pPr>
            <a:r>
              <a:rPr lang="en-IN" dirty="0"/>
              <a:t>In this case study, we are working on applying the knowledge of Exploratory Data Analysis gained to understand how consumer and loan attributes influence the tendency of default for the Lending Club using dataset which includes complete loan data for all loans issued by Lending Club through the time period 2007 t0 2011.</a:t>
            </a:r>
          </a:p>
          <a:p>
            <a:pPr marL="0" indent="0">
              <a:buNone/>
            </a:pPr>
            <a:endParaRPr lang="en-IN" dirty="0"/>
          </a:p>
          <a:p>
            <a:pPr marL="0" indent="0">
              <a:buNone/>
            </a:pPr>
            <a:r>
              <a:rPr lang="en-IN" dirty="0"/>
              <a:t>Finally we would have to recommend driving factors (or driver variables) behind loan default which company can for its portfolio and risk assessment. </a:t>
            </a:r>
            <a:endParaRPr dirty="0"/>
          </a:p>
        </p:txBody>
      </p:sp>
      <p:cxnSp>
        <p:nvCxnSpPr>
          <p:cNvPr id="262" name="Google Shape;262;p26"/>
          <p:cNvCxnSpPr>
            <a:cxnSpLocks/>
          </p:cNvCxnSpPr>
          <p:nvPr/>
        </p:nvCxnSpPr>
        <p:spPr>
          <a:xfrm>
            <a:off x="705600" y="4867850"/>
            <a:ext cx="6389850" cy="0"/>
          </a:xfrm>
          <a:prstGeom prst="straightConnector1">
            <a:avLst/>
          </a:prstGeom>
          <a:noFill/>
          <a:ln w="9525" cap="flat" cmpd="sng">
            <a:solidFill>
              <a:schemeClr val="dk1"/>
            </a:solidFill>
            <a:prstDash val="solid"/>
            <a:round/>
            <a:headEnd type="oval" w="med" len="med"/>
            <a:tailEnd type="oval" w="med" len="med"/>
          </a:ln>
        </p:spPr>
      </p:cxnSp>
      <p:pic>
        <p:nvPicPr>
          <p:cNvPr id="11" name="Picture 10" descr="A group of people sitting in chairs in a meeting room&#10;&#10;Description automatically generated with medium confidence">
            <a:extLst>
              <a:ext uri="{FF2B5EF4-FFF2-40B4-BE49-F238E27FC236}">
                <a16:creationId xmlns:a16="http://schemas.microsoft.com/office/drawing/2014/main" id="{6F2F048F-07A3-A345-9827-6AAC3CE34ADC}"/>
              </a:ext>
            </a:extLst>
          </p:cNvPr>
          <p:cNvPicPr>
            <a:picLocks noChangeAspect="1"/>
          </p:cNvPicPr>
          <p:nvPr/>
        </p:nvPicPr>
        <p:blipFill>
          <a:blip r:embed="rId3"/>
          <a:stretch>
            <a:fillRect/>
          </a:stretch>
        </p:blipFill>
        <p:spPr>
          <a:xfrm>
            <a:off x="5287386" y="854328"/>
            <a:ext cx="3856614" cy="3689186"/>
          </a:xfrm>
          <a:prstGeom prst="rect">
            <a:avLst/>
          </a:prstGeom>
        </p:spPr>
      </p:pic>
      <p:grpSp>
        <p:nvGrpSpPr>
          <p:cNvPr id="268" name="Google Shape;268;p26"/>
          <p:cNvGrpSpPr/>
          <p:nvPr/>
        </p:nvGrpSpPr>
        <p:grpSpPr>
          <a:xfrm>
            <a:off x="4618950" y="394814"/>
            <a:ext cx="2582400" cy="289350"/>
            <a:chOff x="6967625" y="394825"/>
            <a:chExt cx="2582400" cy="289350"/>
          </a:xfrm>
        </p:grpSpPr>
        <p:sp>
          <p:nvSpPr>
            <p:cNvPr id="269" name="Google Shape;269;p26"/>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6"/>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6"/>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6"/>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6"/>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6"/>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6"/>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6"/>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6"/>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6"/>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6"/>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6"/>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6"/>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6"/>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6"/>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6"/>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6"/>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6"/>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6"/>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6"/>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6"/>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6"/>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6"/>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6"/>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6"/>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6"/>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6"/>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6"/>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264;p26"/>
          <p:cNvGrpSpPr/>
          <p:nvPr/>
        </p:nvGrpSpPr>
        <p:grpSpPr>
          <a:xfrm rot="-6299960">
            <a:off x="7613636" y="-805872"/>
            <a:ext cx="2386729" cy="2386729"/>
            <a:chOff x="269239" y="624399"/>
            <a:chExt cx="2386800" cy="2386800"/>
          </a:xfrm>
        </p:grpSpPr>
        <p:sp>
          <p:nvSpPr>
            <p:cNvPr id="265" name="Google Shape;265;p26"/>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6"/>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 name="Google Shape;267;p26"/>
          <p:cNvSpPr/>
          <p:nvPr/>
        </p:nvSpPr>
        <p:spPr>
          <a:xfrm>
            <a:off x="8090900" y="-328608"/>
            <a:ext cx="1432200" cy="14322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605" name="Google Shape;605;p34"/>
          <p:cNvSpPr/>
          <p:nvPr/>
        </p:nvSpPr>
        <p:spPr>
          <a:xfrm>
            <a:off x="2176473" y="1323121"/>
            <a:ext cx="1178100" cy="11781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4"/>
          <p:cNvSpPr txBox="1">
            <a:spLocks noGrp="1"/>
          </p:cNvSpPr>
          <p:nvPr>
            <p:ph type="title"/>
          </p:nvPr>
        </p:nvSpPr>
        <p:spPr>
          <a:xfrm>
            <a:off x="2347938" y="540000"/>
            <a:ext cx="44481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Thanks!</a:t>
            </a:r>
            <a:endParaRPr dirty="0"/>
          </a:p>
        </p:txBody>
      </p:sp>
      <p:sp>
        <p:nvSpPr>
          <p:cNvPr id="607" name="Google Shape;607;p34"/>
          <p:cNvSpPr txBox="1">
            <a:spLocks noGrp="1"/>
          </p:cNvSpPr>
          <p:nvPr>
            <p:ph type="subTitle" idx="1"/>
          </p:nvPr>
        </p:nvSpPr>
        <p:spPr>
          <a:xfrm>
            <a:off x="3354573" y="2112930"/>
            <a:ext cx="4448100" cy="105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latin typeface="Playfair Display ExtraBold"/>
                <a:ea typeface="Playfair Display ExtraBold"/>
                <a:cs typeface="Playfair Display ExtraBold"/>
                <a:sym typeface="Playfair Display ExtraBold"/>
              </a:rPr>
              <a:t>Have any questions?</a:t>
            </a:r>
          </a:p>
          <a:p>
            <a:pPr marL="0" lvl="0" indent="0" algn="l" rtl="0">
              <a:spcBef>
                <a:spcPts val="0"/>
              </a:spcBef>
              <a:spcAft>
                <a:spcPts val="0"/>
              </a:spcAft>
              <a:buNone/>
            </a:pPr>
            <a:endParaRPr sz="2000" dirty="0">
              <a:latin typeface="Playfair Display ExtraBold"/>
              <a:ea typeface="Playfair Display ExtraBold"/>
              <a:cs typeface="Playfair Display ExtraBold"/>
              <a:sym typeface="Playfair Display ExtraBold"/>
            </a:endParaRPr>
          </a:p>
          <a:p>
            <a:pPr marL="0" lvl="0" indent="0" algn="l" rtl="0">
              <a:spcBef>
                <a:spcPts val="0"/>
              </a:spcBef>
              <a:spcAft>
                <a:spcPts val="0"/>
              </a:spcAft>
              <a:buNone/>
            </a:pPr>
            <a:r>
              <a:rPr lang="en-US" b="1" dirty="0"/>
              <a:t>Email:</a:t>
            </a:r>
            <a:r>
              <a:rPr lang="en-US" dirty="0"/>
              <a:t> vikrampawar08@gmail.com</a:t>
            </a:r>
            <a:endParaRPr dirty="0"/>
          </a:p>
          <a:p>
            <a:pPr marL="0" lvl="0" indent="0" algn="l" rtl="0">
              <a:spcBef>
                <a:spcPts val="0"/>
              </a:spcBef>
              <a:spcAft>
                <a:spcPts val="0"/>
              </a:spcAft>
              <a:buNone/>
            </a:pPr>
            <a:r>
              <a:rPr lang="en" b="1" dirty="0"/>
              <a:t>Phone:</a:t>
            </a:r>
            <a:r>
              <a:rPr lang="en" dirty="0"/>
              <a:t> +</a:t>
            </a:r>
            <a:r>
              <a:rPr lang="en-US" dirty="0"/>
              <a:t>91-9870731602</a:t>
            </a:r>
            <a:endParaRPr dirty="0"/>
          </a:p>
          <a:p>
            <a:pPr marL="0" lvl="0" indent="0" algn="l" rtl="0">
              <a:spcBef>
                <a:spcPts val="0"/>
              </a:spcBef>
              <a:spcAft>
                <a:spcPts val="0"/>
              </a:spcAft>
              <a:buNone/>
            </a:pPr>
            <a:r>
              <a:rPr lang="en-IN" b="1" dirty="0" err="1"/>
              <a:t>Linkedin</a:t>
            </a:r>
            <a:r>
              <a:rPr lang="en-IN" b="1" dirty="0"/>
              <a:t>:</a:t>
            </a:r>
            <a:r>
              <a:rPr lang="en-IN" dirty="0"/>
              <a:t> https://</a:t>
            </a:r>
            <a:r>
              <a:rPr lang="en-IN" dirty="0" err="1"/>
              <a:t>www.linkedin.com</a:t>
            </a:r>
            <a:r>
              <a:rPr lang="en-IN" dirty="0"/>
              <a:t>/in/vikrampawar88/</a:t>
            </a:r>
            <a:endParaRPr dirty="0"/>
          </a:p>
        </p:txBody>
      </p:sp>
      <p:grpSp>
        <p:nvGrpSpPr>
          <p:cNvPr id="609" name="Google Shape;609;p34"/>
          <p:cNvGrpSpPr/>
          <p:nvPr/>
        </p:nvGrpSpPr>
        <p:grpSpPr>
          <a:xfrm rot="-5400000">
            <a:off x="6683149" y="-1938589"/>
            <a:ext cx="3522201" cy="3522201"/>
            <a:chOff x="269239" y="624399"/>
            <a:chExt cx="2386800" cy="2386800"/>
          </a:xfrm>
        </p:grpSpPr>
        <p:sp>
          <p:nvSpPr>
            <p:cNvPr id="610" name="Google Shape;610;p34"/>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4"/>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 name="Google Shape;612;p34"/>
          <p:cNvSpPr/>
          <p:nvPr/>
        </p:nvSpPr>
        <p:spPr>
          <a:xfrm>
            <a:off x="7387570" y="-1234259"/>
            <a:ext cx="2113800" cy="21138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 name="Google Shape;613;p34"/>
          <p:cNvGrpSpPr/>
          <p:nvPr/>
        </p:nvGrpSpPr>
        <p:grpSpPr>
          <a:xfrm rot="5400000">
            <a:off x="374513" y="4120620"/>
            <a:ext cx="677400" cy="289350"/>
            <a:chOff x="8682125" y="394825"/>
            <a:chExt cx="677400" cy="289350"/>
          </a:xfrm>
        </p:grpSpPr>
        <p:sp>
          <p:nvSpPr>
            <p:cNvPr id="614" name="Google Shape;614;p34"/>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4"/>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4"/>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4"/>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4"/>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4"/>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4"/>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29"/>
          <p:cNvSpPr txBox="1">
            <a:spLocks noGrp="1"/>
          </p:cNvSpPr>
          <p:nvPr>
            <p:ph type="title"/>
          </p:nvPr>
        </p:nvSpPr>
        <p:spPr>
          <a:xfrm>
            <a:off x="1344200" y="236534"/>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 Statement</a:t>
            </a:r>
            <a:endParaRPr dirty="0"/>
          </a:p>
        </p:txBody>
      </p:sp>
      <p:sp>
        <p:nvSpPr>
          <p:cNvPr id="401" name="Google Shape;401;p29"/>
          <p:cNvSpPr txBox="1">
            <a:spLocks noGrp="1"/>
          </p:cNvSpPr>
          <p:nvPr>
            <p:ph type="subTitle" idx="1"/>
          </p:nvPr>
        </p:nvSpPr>
        <p:spPr>
          <a:xfrm>
            <a:off x="3226938" y="856390"/>
            <a:ext cx="6057900" cy="1891200"/>
          </a:xfrm>
          <a:prstGeom prst="rect">
            <a:avLst/>
          </a:prstGeom>
        </p:spPr>
        <p:txBody>
          <a:bodyPr spcFirstLastPara="1" wrap="square" lIns="91425" tIns="91425" rIns="91425" bIns="91425" anchor="t" anchorCtr="0">
            <a:noAutofit/>
          </a:bodyPr>
          <a:lstStyle/>
          <a:p>
            <a:pPr marL="158750" indent="0" algn="l">
              <a:buNone/>
            </a:pPr>
            <a:r>
              <a:rPr lang="en-IN" b="0" i="0" dirty="0" err="1">
                <a:solidFill>
                  <a:srgbClr val="000000"/>
                </a:solidFill>
                <a:effectLst/>
                <a:latin typeface="Helvetica Neue" panose="02000503000000020004" pitchFamily="2" charset="0"/>
              </a:rPr>
              <a:t>LendingClub</a:t>
            </a:r>
            <a:r>
              <a:rPr lang="en-IN" b="0" i="0" dirty="0">
                <a:solidFill>
                  <a:srgbClr val="000000"/>
                </a:solidFill>
                <a:effectLst/>
                <a:latin typeface="Helvetica Neue" panose="02000503000000020004" pitchFamily="2" charset="0"/>
              </a:rPr>
              <a:t> is an online peer-to-peer lending platform that connects borrowers and </a:t>
            </a:r>
            <a:r>
              <a:rPr lang="en-IN" b="0" i="0" dirty="0" err="1">
                <a:solidFill>
                  <a:srgbClr val="000000"/>
                </a:solidFill>
                <a:effectLst/>
                <a:latin typeface="Helvetica Neue" panose="02000503000000020004" pitchFamily="2" charset="0"/>
              </a:rPr>
              <a:t>investors.The</a:t>
            </a:r>
            <a:r>
              <a:rPr lang="en-IN" b="0" i="0" dirty="0">
                <a:solidFill>
                  <a:srgbClr val="000000"/>
                </a:solidFill>
                <a:effectLst/>
                <a:latin typeface="Helvetica Neue" panose="02000503000000020004" pitchFamily="2" charset="0"/>
              </a:rPr>
              <a:t> platform operates as an intermediary, facilitating loans between individual borrowers and investors who are seeking to earn interest on their funds.</a:t>
            </a:r>
          </a:p>
          <a:p>
            <a:pPr algn="l"/>
            <a:endParaRPr lang="en-IN" b="0" i="0" dirty="0">
              <a:solidFill>
                <a:srgbClr val="000000"/>
              </a:solidFill>
              <a:effectLst/>
              <a:latin typeface="Helvetica Neue" panose="02000503000000020004" pitchFamily="2" charset="0"/>
            </a:endParaRPr>
          </a:p>
          <a:p>
            <a:pPr marL="158750" indent="0">
              <a:buNone/>
            </a:pPr>
            <a:r>
              <a:rPr lang="en-IN" b="0" i="0" dirty="0">
                <a:solidFill>
                  <a:srgbClr val="000000"/>
                </a:solidFill>
                <a:effectLst/>
                <a:latin typeface="Helvetica Neue" panose="02000503000000020004" pitchFamily="2" charset="0"/>
              </a:rPr>
              <a:t>Borrowers who are seeking personal loans can apply for loans through </a:t>
            </a:r>
            <a:r>
              <a:rPr lang="en-IN" b="0" i="0" dirty="0" err="1">
                <a:solidFill>
                  <a:srgbClr val="000000"/>
                </a:solidFill>
                <a:effectLst/>
                <a:latin typeface="Helvetica Neue" panose="02000503000000020004" pitchFamily="2" charset="0"/>
              </a:rPr>
              <a:t>LendingClub's</a:t>
            </a:r>
            <a:r>
              <a:rPr lang="en-IN" b="0" i="0" dirty="0">
                <a:solidFill>
                  <a:srgbClr val="000000"/>
                </a:solidFill>
                <a:effectLst/>
                <a:latin typeface="Helvetica Neue" panose="02000503000000020004" pitchFamily="2" charset="0"/>
              </a:rPr>
              <a:t> website. The platform evaluates the creditworthiness of the applicants using various factors, including credit history, income, and debt-to-income ratio. Approved borrowers are then assigned an interest rate based on their credit profile.</a:t>
            </a:r>
          </a:p>
        </p:txBody>
      </p:sp>
      <p:grpSp>
        <p:nvGrpSpPr>
          <p:cNvPr id="402" name="Google Shape;402;p29"/>
          <p:cNvGrpSpPr/>
          <p:nvPr/>
        </p:nvGrpSpPr>
        <p:grpSpPr>
          <a:xfrm rot="-5400000">
            <a:off x="6931952" y="-1779505"/>
            <a:ext cx="3151531" cy="3151531"/>
            <a:chOff x="269239" y="624399"/>
            <a:chExt cx="2386800" cy="2386800"/>
          </a:xfrm>
        </p:grpSpPr>
        <p:sp>
          <p:nvSpPr>
            <p:cNvPr id="403" name="Google Shape;403;p29"/>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533819" y="-1139030"/>
            <a:ext cx="1891200" cy="18912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6" name="Google Shape;406;p29"/>
          <p:cNvCxnSpPr>
            <a:cxnSpLocks/>
          </p:cNvCxnSpPr>
          <p:nvPr/>
        </p:nvCxnSpPr>
        <p:spPr>
          <a:xfrm>
            <a:off x="705600" y="4867850"/>
            <a:ext cx="6348341" cy="0"/>
          </a:xfrm>
          <a:prstGeom prst="straightConnector1">
            <a:avLst/>
          </a:prstGeom>
          <a:noFill/>
          <a:ln w="9525" cap="flat" cmpd="sng">
            <a:solidFill>
              <a:schemeClr val="dk1"/>
            </a:solidFill>
            <a:prstDash val="solid"/>
            <a:round/>
            <a:headEnd type="oval" w="med" len="med"/>
            <a:tailEnd type="oval" w="med" len="med"/>
          </a:ln>
        </p:spPr>
      </p:cxnSp>
      <p:grpSp>
        <p:nvGrpSpPr>
          <p:cNvPr id="407" name="Google Shape;407;p29"/>
          <p:cNvGrpSpPr/>
          <p:nvPr/>
        </p:nvGrpSpPr>
        <p:grpSpPr>
          <a:xfrm rot="5400000">
            <a:off x="-298587" y="1823114"/>
            <a:ext cx="1248900" cy="289350"/>
            <a:chOff x="6967625" y="394825"/>
            <a:chExt cx="1248900" cy="289350"/>
          </a:xfrm>
        </p:grpSpPr>
        <p:sp>
          <p:nvSpPr>
            <p:cNvPr id="408" name="Google Shape;408;p29"/>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9"/>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9"/>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9"/>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9"/>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9"/>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9"/>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9"/>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9"/>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9"/>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9"/>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9"/>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9"/>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2" name="Google Shape;422;p29"/>
          <p:cNvPicPr preferRelativeResize="0">
            <a:picLocks noGrp="1"/>
          </p:cNvPicPr>
          <p:nvPr>
            <p:ph type="pic" idx="2"/>
          </p:nvPr>
        </p:nvPicPr>
        <p:blipFill>
          <a:blip r:embed="rId3"/>
          <a:srcRect l="7751" r="7751"/>
          <a:stretch/>
        </p:blipFill>
        <p:spPr>
          <a:xfrm>
            <a:off x="636282" y="1300087"/>
            <a:ext cx="2590656" cy="2977522"/>
          </a:xfrm>
          <a:prstGeom prst="rect">
            <a:avLst/>
          </a:prstGeom>
          <a:solidFill>
            <a:schemeClr val="lt1">
              <a:alpha val="99968"/>
            </a:schemeClr>
          </a:solidFill>
        </p:spPr>
      </p:pic>
      <p:sp>
        <p:nvSpPr>
          <p:cNvPr id="28" name="TextBox 27">
            <a:extLst>
              <a:ext uri="{FF2B5EF4-FFF2-40B4-BE49-F238E27FC236}">
                <a16:creationId xmlns:a16="http://schemas.microsoft.com/office/drawing/2014/main" id="{C1332570-1498-AD44-ABB8-00037B718EE8}"/>
              </a:ext>
            </a:extLst>
          </p:cNvPr>
          <p:cNvSpPr txBox="1"/>
          <p:nvPr/>
        </p:nvSpPr>
        <p:spPr>
          <a:xfrm>
            <a:off x="3390244" y="2404603"/>
            <a:ext cx="5589250" cy="1107996"/>
          </a:xfrm>
          <a:prstGeom prst="rect">
            <a:avLst/>
          </a:prstGeom>
          <a:noFill/>
        </p:spPr>
        <p:txBody>
          <a:bodyPr wrap="square">
            <a:spAutoFit/>
          </a:bodyPr>
          <a:lstStyle/>
          <a:p>
            <a:pPr algn="l"/>
            <a:r>
              <a:rPr lang="en-IN" sz="1100" b="0" i="0" dirty="0">
                <a:solidFill>
                  <a:srgbClr val="000000"/>
                </a:solidFill>
                <a:effectLst/>
                <a:latin typeface="Helvetica Neue" panose="02000503000000020004" pitchFamily="2" charset="0"/>
              </a:rPr>
              <a:t>Two </a:t>
            </a:r>
            <a:r>
              <a:rPr lang="en-IN" sz="1100" b="1" i="0" dirty="0">
                <a:solidFill>
                  <a:srgbClr val="000000"/>
                </a:solidFill>
                <a:effectLst/>
                <a:latin typeface="Helvetica Neue" panose="02000503000000020004" pitchFamily="2" charset="0"/>
              </a:rPr>
              <a:t>types of risks</a:t>
            </a:r>
            <a:r>
              <a:rPr lang="en-IN" sz="1100" b="0" i="0" dirty="0">
                <a:solidFill>
                  <a:srgbClr val="000000"/>
                </a:solidFill>
                <a:effectLst/>
                <a:latin typeface="Helvetica Neue" panose="02000503000000020004" pitchFamily="2" charset="0"/>
              </a:rPr>
              <a:t> associated with the Lending Club’s decision:</a:t>
            </a:r>
          </a:p>
          <a:p>
            <a:pPr algn="l"/>
            <a:endParaRPr lang="en-IN" sz="1100" b="0" i="0" dirty="0">
              <a:solidFill>
                <a:srgbClr val="000000"/>
              </a:solidFill>
              <a:effectLst/>
              <a:latin typeface="Helvetica Neue" panose="02000503000000020004" pitchFamily="2" charset="0"/>
            </a:endParaRPr>
          </a:p>
          <a:p>
            <a:pPr algn="l">
              <a:buFont typeface="Arial" panose="020B0604020202020204" pitchFamily="34" charset="0"/>
              <a:buChar char="•"/>
            </a:pPr>
            <a:r>
              <a:rPr lang="en-IN" sz="1100" b="0" i="0" dirty="0">
                <a:solidFill>
                  <a:srgbClr val="000000"/>
                </a:solidFill>
                <a:effectLst/>
                <a:latin typeface="Helvetica Neue" panose="02000503000000020004" pitchFamily="2" charset="0"/>
              </a:rPr>
              <a:t>If the applicant is </a:t>
            </a:r>
            <a:r>
              <a:rPr lang="en-IN" sz="1100" b="1" i="0" dirty="0">
                <a:solidFill>
                  <a:srgbClr val="000000"/>
                </a:solidFill>
                <a:effectLst/>
                <a:latin typeface="Helvetica Neue" panose="02000503000000020004" pitchFamily="2" charset="0"/>
              </a:rPr>
              <a:t>likely to repay the loan</a:t>
            </a:r>
            <a:r>
              <a:rPr lang="en-IN" sz="1100" b="0" i="0" dirty="0">
                <a:solidFill>
                  <a:srgbClr val="000000"/>
                </a:solidFill>
                <a:effectLst/>
                <a:latin typeface="Helvetica Neue" panose="02000503000000020004" pitchFamily="2" charset="0"/>
              </a:rPr>
              <a:t>, then not approving the loan results in a </a:t>
            </a:r>
            <a:r>
              <a:rPr lang="en-IN" sz="1100" b="1" i="0" dirty="0">
                <a:solidFill>
                  <a:srgbClr val="000000"/>
                </a:solidFill>
                <a:effectLst/>
                <a:latin typeface="Helvetica Neue" panose="02000503000000020004" pitchFamily="2" charset="0"/>
              </a:rPr>
              <a:t>loss of business</a:t>
            </a:r>
            <a:r>
              <a:rPr lang="en-IN" sz="1100" b="0" i="0" dirty="0">
                <a:solidFill>
                  <a:srgbClr val="000000"/>
                </a:solidFill>
                <a:effectLst/>
                <a:latin typeface="Helvetica Neue" panose="02000503000000020004" pitchFamily="2" charset="0"/>
              </a:rPr>
              <a:t> to the company</a:t>
            </a:r>
          </a:p>
          <a:p>
            <a:pPr algn="l">
              <a:buFont typeface="Arial" panose="020B0604020202020204" pitchFamily="34" charset="0"/>
              <a:buChar char="•"/>
            </a:pPr>
            <a:r>
              <a:rPr lang="en-IN" sz="1100" b="0" i="0" dirty="0">
                <a:solidFill>
                  <a:srgbClr val="000000"/>
                </a:solidFill>
                <a:effectLst/>
                <a:latin typeface="Helvetica Neue" panose="02000503000000020004" pitchFamily="2" charset="0"/>
              </a:rPr>
              <a:t>If the applicant is </a:t>
            </a:r>
            <a:r>
              <a:rPr lang="en-IN" sz="1100" b="1" i="0" dirty="0">
                <a:solidFill>
                  <a:srgbClr val="000000"/>
                </a:solidFill>
                <a:effectLst/>
                <a:latin typeface="Helvetica Neue" panose="02000503000000020004" pitchFamily="2" charset="0"/>
              </a:rPr>
              <a:t>not likely to repay the loan</a:t>
            </a:r>
            <a:r>
              <a:rPr lang="en-IN" sz="1100" b="0" i="0" dirty="0">
                <a:solidFill>
                  <a:srgbClr val="000000"/>
                </a:solidFill>
                <a:effectLst/>
                <a:latin typeface="Helvetica Neue" panose="02000503000000020004" pitchFamily="2" charset="0"/>
              </a:rPr>
              <a:t>, i.e. he/she is likely to default, then approving the loan may lead to a </a:t>
            </a:r>
            <a:r>
              <a:rPr lang="en-IN" sz="1100" b="1" i="0" dirty="0">
                <a:solidFill>
                  <a:srgbClr val="000000"/>
                </a:solidFill>
                <a:effectLst/>
                <a:latin typeface="Helvetica Neue" panose="02000503000000020004" pitchFamily="2" charset="0"/>
              </a:rPr>
              <a:t>financial loss</a:t>
            </a:r>
            <a:r>
              <a:rPr lang="en-IN" sz="1100" b="0" i="0" dirty="0">
                <a:solidFill>
                  <a:srgbClr val="000000"/>
                </a:solidFill>
                <a:effectLst/>
                <a:latin typeface="Helvetica Neue" panose="02000503000000020004" pitchFamily="2" charset="0"/>
              </a:rPr>
              <a:t> for the company</a:t>
            </a:r>
          </a:p>
        </p:txBody>
      </p:sp>
      <p:sp>
        <p:nvSpPr>
          <p:cNvPr id="30" name="TextBox 29">
            <a:extLst>
              <a:ext uri="{FF2B5EF4-FFF2-40B4-BE49-F238E27FC236}">
                <a16:creationId xmlns:a16="http://schemas.microsoft.com/office/drawing/2014/main" id="{60EFE94A-B7CC-7742-A371-6AFF41424BCC}"/>
              </a:ext>
            </a:extLst>
          </p:cNvPr>
          <p:cNvSpPr txBox="1"/>
          <p:nvPr/>
        </p:nvSpPr>
        <p:spPr>
          <a:xfrm>
            <a:off x="3390244" y="3654099"/>
            <a:ext cx="5589250" cy="938719"/>
          </a:xfrm>
          <a:prstGeom prst="rect">
            <a:avLst/>
          </a:prstGeom>
          <a:noFill/>
        </p:spPr>
        <p:txBody>
          <a:bodyPr wrap="square">
            <a:spAutoFit/>
          </a:bodyPr>
          <a:lstStyle/>
          <a:p>
            <a:r>
              <a:rPr lang="en-IN" sz="1100" b="0" i="0" dirty="0">
                <a:solidFill>
                  <a:srgbClr val="000000"/>
                </a:solidFill>
                <a:effectLst/>
                <a:latin typeface="Helvetica Neue" panose="02000503000000020004" pitchFamily="2" charset="0"/>
              </a:rPr>
              <a:t>Like most other lending companies, </a:t>
            </a:r>
            <a:r>
              <a:rPr lang="en-IN" sz="1100" b="1" i="0" dirty="0">
                <a:solidFill>
                  <a:srgbClr val="000000"/>
                </a:solidFill>
                <a:effectLst/>
                <a:latin typeface="Helvetica Neue" panose="02000503000000020004" pitchFamily="2" charset="0"/>
              </a:rPr>
              <a:t>lending loans to ‘risky’</a:t>
            </a:r>
            <a:r>
              <a:rPr lang="en-IN" sz="1100" b="0" i="0" dirty="0">
                <a:solidFill>
                  <a:srgbClr val="000000"/>
                </a:solidFill>
                <a:effectLst/>
                <a:latin typeface="Helvetica Neue" panose="02000503000000020004" pitchFamily="2" charset="0"/>
              </a:rPr>
              <a:t> applicants is the largest source of financial loss </a:t>
            </a:r>
            <a:r>
              <a:rPr lang="en-IN" sz="1100" b="1" i="0" dirty="0">
                <a:solidFill>
                  <a:srgbClr val="000000"/>
                </a:solidFill>
                <a:effectLst/>
                <a:latin typeface="Helvetica Neue" panose="02000503000000020004" pitchFamily="2" charset="0"/>
              </a:rPr>
              <a:t>(called credit loss)</a:t>
            </a:r>
            <a:r>
              <a:rPr lang="en-IN" sz="1100" b="0" i="0" dirty="0">
                <a:solidFill>
                  <a:srgbClr val="000000"/>
                </a:solidFill>
                <a:effectLst/>
                <a:latin typeface="Helvetica Neue" panose="02000503000000020004" pitchFamily="2" charset="0"/>
              </a:rPr>
              <a:t>. The credit loss is the amount of money lost by the lender when the borrower refuses to pay or runs away with the money owed. In other words, </a:t>
            </a:r>
            <a:r>
              <a:rPr lang="en-IN" sz="1100" b="1" i="0" dirty="0">
                <a:solidFill>
                  <a:srgbClr val="000000"/>
                </a:solidFill>
                <a:effectLst/>
                <a:latin typeface="Helvetica Neue" panose="02000503000000020004" pitchFamily="2" charset="0"/>
              </a:rPr>
              <a:t>borrowers who default</a:t>
            </a:r>
            <a:r>
              <a:rPr lang="en-IN" sz="1100" b="0" i="0" dirty="0">
                <a:solidFill>
                  <a:srgbClr val="000000"/>
                </a:solidFill>
                <a:effectLst/>
                <a:latin typeface="Helvetica Neue" panose="02000503000000020004" pitchFamily="2" charset="0"/>
              </a:rPr>
              <a:t> cause the largest amount of </a:t>
            </a:r>
            <a:r>
              <a:rPr lang="en-IN" sz="1100" b="1" i="0" dirty="0">
                <a:solidFill>
                  <a:srgbClr val="000000"/>
                </a:solidFill>
                <a:effectLst/>
                <a:latin typeface="Helvetica Neue" panose="02000503000000020004" pitchFamily="2" charset="0"/>
              </a:rPr>
              <a:t>loss to the lenders</a:t>
            </a:r>
            <a:r>
              <a:rPr lang="en-IN" sz="1100" b="0" i="0" dirty="0">
                <a:solidFill>
                  <a:srgbClr val="000000"/>
                </a:solidFill>
                <a:effectLst/>
                <a:latin typeface="Helvetica Neue" panose="02000503000000020004" pitchFamily="2" charset="0"/>
              </a:rPr>
              <a:t>. In this case, the customers labelled as 'charged-off' are the 'defaulters'.</a:t>
            </a:r>
            <a:endParaRPr lang="en-US" sz="1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32"/>
          <p:cNvSpPr txBox="1">
            <a:spLocks noGrp="1"/>
          </p:cNvSpPr>
          <p:nvPr>
            <p:ph type="title"/>
          </p:nvPr>
        </p:nvSpPr>
        <p:spPr>
          <a:xfrm>
            <a:off x="765579" y="87103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Business Objective</a:t>
            </a:r>
            <a:endParaRPr sz="3000" dirty="0"/>
          </a:p>
        </p:txBody>
      </p:sp>
      <p:sp>
        <p:nvSpPr>
          <p:cNvPr id="554" name="Google Shape;554;p32"/>
          <p:cNvSpPr txBox="1">
            <a:spLocks noGrp="1"/>
          </p:cNvSpPr>
          <p:nvPr>
            <p:ph type="subTitle" idx="2"/>
          </p:nvPr>
        </p:nvSpPr>
        <p:spPr>
          <a:xfrm>
            <a:off x="629400" y="1809690"/>
            <a:ext cx="7535426" cy="3284246"/>
          </a:xfrm>
          <a:prstGeom prst="rect">
            <a:avLst/>
          </a:prstGeom>
        </p:spPr>
        <p:txBody>
          <a:bodyPr spcFirstLastPara="1" wrap="square" lIns="91425" tIns="91425" rIns="91425" bIns="91425" anchor="t" anchorCtr="0">
            <a:noAutofit/>
          </a:bodyPr>
          <a:lstStyle/>
          <a:p>
            <a:pPr marL="158750" indent="0"/>
            <a:r>
              <a:rPr lang="en-IN" sz="1400" dirty="0">
                <a:solidFill>
                  <a:srgbClr val="000000"/>
                </a:solidFill>
                <a:latin typeface="Helvetica Neue" panose="02000503000000020004" pitchFamily="2" charset="0"/>
              </a:rPr>
              <a:t>The goal is to </a:t>
            </a:r>
            <a:r>
              <a:rPr lang="en-IN" sz="1400" b="1" dirty="0">
                <a:solidFill>
                  <a:srgbClr val="000000"/>
                </a:solidFill>
                <a:latin typeface="Helvetica Neue" panose="02000503000000020004" pitchFamily="2" charset="0"/>
              </a:rPr>
              <a:t>identify these risky loan applicants</a:t>
            </a:r>
            <a:r>
              <a:rPr lang="en-IN" sz="1400" dirty="0">
                <a:solidFill>
                  <a:srgbClr val="000000"/>
                </a:solidFill>
                <a:latin typeface="Helvetica Neue" panose="02000503000000020004" pitchFamily="2" charset="0"/>
              </a:rPr>
              <a:t>, then risky loans can be reduced thereby cutting down the amount of credit loss. Identification of such applicants using EDA is the aim of this case study.</a:t>
            </a:r>
          </a:p>
          <a:p>
            <a:pPr marL="158750" indent="0"/>
            <a:endParaRPr lang="en-IN" sz="1400" dirty="0">
              <a:solidFill>
                <a:srgbClr val="000000"/>
              </a:solidFill>
              <a:latin typeface="Helvetica Neue" panose="02000503000000020004" pitchFamily="2" charset="0"/>
            </a:endParaRPr>
          </a:p>
          <a:p>
            <a:pPr marL="158750" indent="0"/>
            <a:endParaRPr lang="en-IN" sz="1400" dirty="0">
              <a:solidFill>
                <a:srgbClr val="000000"/>
              </a:solidFill>
              <a:latin typeface="Helvetica Neue" panose="02000503000000020004" pitchFamily="2" charset="0"/>
            </a:endParaRPr>
          </a:p>
          <a:p>
            <a:pPr marL="158750" indent="0"/>
            <a:r>
              <a:rPr lang="en-IN" sz="1400" dirty="0">
                <a:solidFill>
                  <a:srgbClr val="000000"/>
                </a:solidFill>
                <a:latin typeface="Helvetica Neue" panose="02000503000000020004" pitchFamily="2" charset="0"/>
              </a:rPr>
              <a:t>In other words, </a:t>
            </a:r>
            <a:r>
              <a:rPr lang="en-IN" sz="1400" b="1" dirty="0">
                <a:solidFill>
                  <a:srgbClr val="000000"/>
                </a:solidFill>
                <a:latin typeface="Helvetica Neue" panose="02000503000000020004" pitchFamily="2" charset="0"/>
              </a:rPr>
              <a:t>the company wants to understand the driving factors</a:t>
            </a:r>
            <a:r>
              <a:rPr lang="en-IN" sz="1400" dirty="0">
                <a:solidFill>
                  <a:srgbClr val="000000"/>
                </a:solidFill>
                <a:latin typeface="Helvetica Neue" panose="02000503000000020004" pitchFamily="2" charset="0"/>
              </a:rPr>
              <a:t> (or driver variables) behind loan default, i.e. the variables which are strong indicators of default. The company can utilise this knowledge for its portfolio and risk assessment.</a:t>
            </a:r>
          </a:p>
        </p:txBody>
      </p:sp>
      <p:cxnSp>
        <p:nvCxnSpPr>
          <p:cNvPr id="555" name="Google Shape;555;p32"/>
          <p:cNvCxnSpPr>
            <a:cxnSpLocks/>
          </p:cNvCxnSpPr>
          <p:nvPr/>
        </p:nvCxnSpPr>
        <p:spPr>
          <a:xfrm>
            <a:off x="705600" y="4867850"/>
            <a:ext cx="6391886" cy="0"/>
          </a:xfrm>
          <a:prstGeom prst="straightConnector1">
            <a:avLst/>
          </a:prstGeom>
          <a:noFill/>
          <a:ln w="9525" cap="flat" cmpd="sng">
            <a:solidFill>
              <a:schemeClr val="dk1"/>
            </a:solidFill>
            <a:prstDash val="solid"/>
            <a:round/>
            <a:headEnd type="oval" w="med" len="med"/>
            <a:tailEnd type="oval" w="med" len="med"/>
          </a:ln>
        </p:spPr>
      </p:cxnSp>
      <p:grpSp>
        <p:nvGrpSpPr>
          <p:cNvPr id="556" name="Google Shape;556;p32"/>
          <p:cNvGrpSpPr/>
          <p:nvPr/>
        </p:nvGrpSpPr>
        <p:grpSpPr>
          <a:xfrm rot="-5400000">
            <a:off x="6987074" y="-1380768"/>
            <a:ext cx="3522201" cy="3522201"/>
            <a:chOff x="269239" y="624399"/>
            <a:chExt cx="2386800" cy="2386800"/>
          </a:xfrm>
        </p:grpSpPr>
        <p:sp>
          <p:nvSpPr>
            <p:cNvPr id="557" name="Google Shape;557;p32"/>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2"/>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 name="Google Shape;559;p32"/>
          <p:cNvSpPr/>
          <p:nvPr/>
        </p:nvSpPr>
        <p:spPr>
          <a:xfrm>
            <a:off x="7685425" y="-667729"/>
            <a:ext cx="2113800" cy="21138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 name="Google Shape;560;p32"/>
          <p:cNvGrpSpPr/>
          <p:nvPr/>
        </p:nvGrpSpPr>
        <p:grpSpPr>
          <a:xfrm>
            <a:off x="212375" y="1273533"/>
            <a:ext cx="289350" cy="867900"/>
            <a:chOff x="1006725" y="1731408"/>
            <a:chExt cx="289350" cy="867900"/>
          </a:xfrm>
        </p:grpSpPr>
        <p:sp>
          <p:nvSpPr>
            <p:cNvPr id="561" name="Google Shape;561;p32"/>
            <p:cNvSpPr/>
            <p:nvPr/>
          </p:nvSpPr>
          <p:spPr>
            <a:xfrm>
              <a:off x="1006725" y="1731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p:nvPr/>
          </p:nvSpPr>
          <p:spPr>
            <a:xfrm>
              <a:off x="1190175" y="1731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2"/>
            <p:cNvSpPr/>
            <p:nvPr/>
          </p:nvSpPr>
          <p:spPr>
            <a:xfrm>
              <a:off x="1006725" y="1921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2"/>
            <p:cNvSpPr/>
            <p:nvPr/>
          </p:nvSpPr>
          <p:spPr>
            <a:xfrm>
              <a:off x="1190175" y="1921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2"/>
            <p:cNvSpPr/>
            <p:nvPr/>
          </p:nvSpPr>
          <p:spPr>
            <a:xfrm>
              <a:off x="1006725" y="2112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p:cNvSpPr/>
            <p:nvPr/>
          </p:nvSpPr>
          <p:spPr>
            <a:xfrm>
              <a:off x="1190175" y="2112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2"/>
            <p:cNvSpPr/>
            <p:nvPr/>
          </p:nvSpPr>
          <p:spPr>
            <a:xfrm>
              <a:off x="1006725" y="2302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2"/>
            <p:cNvSpPr/>
            <p:nvPr/>
          </p:nvSpPr>
          <p:spPr>
            <a:xfrm>
              <a:off x="1190175" y="2302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p:nvPr/>
          </p:nvSpPr>
          <p:spPr>
            <a:xfrm>
              <a:off x="1006725" y="2493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1190175" y="2493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607959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32"/>
          <p:cNvSpPr txBox="1">
            <a:spLocks noGrp="1"/>
          </p:cNvSpPr>
          <p:nvPr>
            <p:ph type="title"/>
          </p:nvPr>
        </p:nvSpPr>
        <p:spPr>
          <a:xfrm>
            <a:off x="1266512" y="14223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Business Understanding</a:t>
            </a:r>
            <a:endParaRPr sz="3000" dirty="0"/>
          </a:p>
        </p:txBody>
      </p:sp>
      <p:cxnSp>
        <p:nvCxnSpPr>
          <p:cNvPr id="555" name="Google Shape;555;p32"/>
          <p:cNvCxnSpPr>
            <a:cxnSpLocks/>
          </p:cNvCxnSpPr>
          <p:nvPr/>
        </p:nvCxnSpPr>
        <p:spPr>
          <a:xfrm>
            <a:off x="705600" y="4867850"/>
            <a:ext cx="6391886" cy="0"/>
          </a:xfrm>
          <a:prstGeom prst="straightConnector1">
            <a:avLst/>
          </a:prstGeom>
          <a:noFill/>
          <a:ln w="9525" cap="flat" cmpd="sng">
            <a:solidFill>
              <a:schemeClr val="dk1"/>
            </a:solidFill>
            <a:prstDash val="solid"/>
            <a:round/>
            <a:headEnd type="oval" w="med" len="med"/>
            <a:tailEnd type="oval" w="med" len="med"/>
          </a:ln>
        </p:spPr>
      </p:cxnSp>
      <p:grpSp>
        <p:nvGrpSpPr>
          <p:cNvPr id="556" name="Google Shape;556;p32"/>
          <p:cNvGrpSpPr/>
          <p:nvPr/>
        </p:nvGrpSpPr>
        <p:grpSpPr>
          <a:xfrm rot="-5400000">
            <a:off x="7025961" y="-1618862"/>
            <a:ext cx="3522201" cy="3522201"/>
            <a:chOff x="269239" y="624399"/>
            <a:chExt cx="2386800" cy="2386800"/>
          </a:xfrm>
        </p:grpSpPr>
        <p:sp>
          <p:nvSpPr>
            <p:cNvPr id="557" name="Google Shape;557;p32"/>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2"/>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 name="Google Shape;559;p32"/>
          <p:cNvSpPr/>
          <p:nvPr/>
        </p:nvSpPr>
        <p:spPr>
          <a:xfrm>
            <a:off x="7724312" y="-905823"/>
            <a:ext cx="2113800" cy="21138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 name="Google Shape;560;p32"/>
          <p:cNvGrpSpPr/>
          <p:nvPr/>
        </p:nvGrpSpPr>
        <p:grpSpPr>
          <a:xfrm>
            <a:off x="8681162" y="3664443"/>
            <a:ext cx="289350" cy="867900"/>
            <a:chOff x="1006725" y="1731408"/>
            <a:chExt cx="289350" cy="867900"/>
          </a:xfrm>
        </p:grpSpPr>
        <p:sp>
          <p:nvSpPr>
            <p:cNvPr id="561" name="Google Shape;561;p32"/>
            <p:cNvSpPr/>
            <p:nvPr/>
          </p:nvSpPr>
          <p:spPr>
            <a:xfrm>
              <a:off x="1006725" y="1731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p:nvPr/>
          </p:nvSpPr>
          <p:spPr>
            <a:xfrm>
              <a:off x="1190175" y="1731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2"/>
            <p:cNvSpPr/>
            <p:nvPr/>
          </p:nvSpPr>
          <p:spPr>
            <a:xfrm>
              <a:off x="1006725" y="1921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2"/>
            <p:cNvSpPr/>
            <p:nvPr/>
          </p:nvSpPr>
          <p:spPr>
            <a:xfrm>
              <a:off x="1190175" y="1921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2"/>
            <p:cNvSpPr/>
            <p:nvPr/>
          </p:nvSpPr>
          <p:spPr>
            <a:xfrm>
              <a:off x="1006725" y="2112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p:cNvSpPr/>
            <p:nvPr/>
          </p:nvSpPr>
          <p:spPr>
            <a:xfrm>
              <a:off x="1190175" y="2112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2"/>
            <p:cNvSpPr/>
            <p:nvPr/>
          </p:nvSpPr>
          <p:spPr>
            <a:xfrm>
              <a:off x="1006725" y="2302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2"/>
            <p:cNvSpPr/>
            <p:nvPr/>
          </p:nvSpPr>
          <p:spPr>
            <a:xfrm>
              <a:off x="1190175" y="2302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p:nvPr/>
          </p:nvSpPr>
          <p:spPr>
            <a:xfrm>
              <a:off x="1006725" y="2493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1190175" y="2493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TextBox 20">
            <a:extLst>
              <a:ext uri="{FF2B5EF4-FFF2-40B4-BE49-F238E27FC236}">
                <a16:creationId xmlns:a16="http://schemas.microsoft.com/office/drawing/2014/main" id="{29171920-45A9-1746-B177-5F2FD50A58F4}"/>
              </a:ext>
            </a:extLst>
          </p:cNvPr>
          <p:cNvSpPr txBox="1"/>
          <p:nvPr/>
        </p:nvSpPr>
        <p:spPr>
          <a:xfrm>
            <a:off x="22169" y="1006182"/>
            <a:ext cx="5287617" cy="3600986"/>
          </a:xfrm>
          <a:prstGeom prst="rect">
            <a:avLst/>
          </a:prstGeom>
          <a:noFill/>
        </p:spPr>
        <p:txBody>
          <a:bodyPr wrap="square">
            <a:spAutoFit/>
          </a:bodyPr>
          <a:lstStyle/>
          <a:p>
            <a:pPr algn="l" rtl="0"/>
            <a:r>
              <a:rPr lang="en-IN" sz="1200" dirty="0">
                <a:latin typeface="Helvetica Neue" panose="02000503000000020004" pitchFamily="2" charset="0"/>
                <a:ea typeface="Roboto"/>
                <a:cs typeface="Roboto"/>
                <a:sym typeface="Roboto"/>
              </a:rPr>
              <a:t>When a person applies for a loan, there are </a:t>
            </a:r>
            <a:r>
              <a:rPr lang="en-IN" sz="1200" b="1" dirty="0">
                <a:latin typeface="Helvetica Neue" panose="02000503000000020004" pitchFamily="2" charset="0"/>
                <a:ea typeface="Roboto"/>
                <a:cs typeface="Roboto"/>
              </a:rPr>
              <a:t>two types of decisions </a:t>
            </a:r>
            <a:r>
              <a:rPr lang="en-IN" sz="1200" dirty="0">
                <a:latin typeface="Helvetica Neue" panose="02000503000000020004" pitchFamily="2" charset="0"/>
                <a:ea typeface="Roboto"/>
                <a:cs typeface="Roboto"/>
              </a:rPr>
              <a:t>that could be taken by the company:</a:t>
            </a:r>
          </a:p>
          <a:p>
            <a:pPr algn="l" rtl="0"/>
            <a:endParaRPr lang="en-IN" sz="1200" b="0" i="0" dirty="0">
              <a:solidFill>
                <a:srgbClr val="091E42"/>
              </a:solidFill>
              <a:effectLst/>
              <a:latin typeface="freight-text-pro"/>
            </a:endParaRPr>
          </a:p>
          <a:p>
            <a:pPr algn="l" rtl="0">
              <a:buFont typeface="+mj-lt"/>
              <a:buAutoNum type="arabicPeriod"/>
            </a:pPr>
            <a:r>
              <a:rPr lang="en-IN" sz="1200" b="1" dirty="0">
                <a:latin typeface="Helvetica Neue" panose="02000503000000020004" pitchFamily="2" charset="0"/>
                <a:ea typeface="Roboto"/>
                <a:cs typeface="Roboto"/>
              </a:rPr>
              <a:t>Loan accepted:</a:t>
            </a:r>
            <a:r>
              <a:rPr lang="en-IN" sz="1200" dirty="0">
                <a:latin typeface="Helvetica Neue" panose="02000503000000020004" pitchFamily="2" charset="0"/>
                <a:ea typeface="Roboto"/>
                <a:cs typeface="Roboto"/>
              </a:rPr>
              <a:t> If the company approves the loan, there are 3 possible scenarios described below:</a:t>
            </a:r>
          </a:p>
          <a:p>
            <a:pPr marL="742950" lvl="1" indent="-285750" algn="l" rtl="0">
              <a:buFont typeface="+mj-lt"/>
              <a:buAutoNum type="arabicPeriod"/>
            </a:pPr>
            <a:r>
              <a:rPr lang="en-IN" sz="1200" b="1" dirty="0">
                <a:latin typeface="Helvetica Neue" panose="02000503000000020004" pitchFamily="2" charset="0"/>
                <a:ea typeface="Roboto"/>
                <a:cs typeface="Roboto"/>
              </a:rPr>
              <a:t>Fully paid:</a:t>
            </a:r>
            <a:r>
              <a:rPr lang="en-IN" sz="1200" dirty="0">
                <a:latin typeface="Helvetica Neue" panose="02000503000000020004" pitchFamily="2" charset="0"/>
                <a:ea typeface="Roboto"/>
                <a:cs typeface="Roboto"/>
              </a:rPr>
              <a:t> Applicant has fully paid the loan (the principal and the interest rate)</a:t>
            </a:r>
          </a:p>
          <a:p>
            <a:pPr marL="742950" lvl="1" indent="-285750" algn="l" rtl="0">
              <a:buFont typeface="+mj-lt"/>
              <a:buAutoNum type="arabicPeriod"/>
            </a:pPr>
            <a:r>
              <a:rPr lang="en-IN" sz="1200" b="1" dirty="0">
                <a:latin typeface="Helvetica Neue" panose="02000503000000020004" pitchFamily="2" charset="0"/>
                <a:ea typeface="Roboto"/>
                <a:cs typeface="Roboto"/>
              </a:rPr>
              <a:t>Current:</a:t>
            </a:r>
            <a:r>
              <a:rPr lang="en-IN" sz="1200" dirty="0">
                <a:latin typeface="Helvetica Neue" panose="02000503000000020004" pitchFamily="2" charset="0"/>
                <a:ea typeface="Roboto"/>
                <a:cs typeface="Roboto"/>
              </a:rPr>
              <a:t> Applicant is in the process of paying the instalments, i.e. the tenure of the loan is not yet completed. These candidates are not labelled as 'defaulted'.</a:t>
            </a:r>
          </a:p>
          <a:p>
            <a:pPr marL="742950" lvl="1" indent="-285750" algn="l" rtl="0">
              <a:buFont typeface="+mj-lt"/>
              <a:buAutoNum type="arabicPeriod"/>
            </a:pPr>
            <a:r>
              <a:rPr lang="en-IN" sz="1200" b="1" dirty="0">
                <a:latin typeface="Helvetica Neue" panose="02000503000000020004" pitchFamily="2" charset="0"/>
                <a:ea typeface="Roboto"/>
                <a:cs typeface="Roboto"/>
              </a:rPr>
              <a:t>Charged-off:</a:t>
            </a:r>
            <a:r>
              <a:rPr lang="en-IN" sz="1200" dirty="0">
                <a:latin typeface="Helvetica Neue" panose="02000503000000020004" pitchFamily="2" charset="0"/>
                <a:ea typeface="Roboto"/>
                <a:cs typeface="Roboto"/>
              </a:rPr>
              <a:t> Applicant has not paid the instalments in due time for a long period of time, i.e. he/she has </a:t>
            </a:r>
            <a:r>
              <a:rPr lang="en-IN" sz="1200" b="1" dirty="0">
                <a:latin typeface="Helvetica Neue" panose="02000503000000020004" pitchFamily="2" charset="0"/>
                <a:ea typeface="Roboto"/>
                <a:cs typeface="Roboto"/>
              </a:rPr>
              <a:t>defaulted</a:t>
            </a:r>
            <a:r>
              <a:rPr lang="en-IN" sz="1200" dirty="0">
                <a:latin typeface="Helvetica Neue" panose="02000503000000020004" pitchFamily="2" charset="0"/>
                <a:ea typeface="Roboto"/>
                <a:cs typeface="Roboto"/>
              </a:rPr>
              <a:t> on the loan </a:t>
            </a:r>
          </a:p>
          <a:p>
            <a:pPr marL="742950" lvl="1" indent="-285750" algn="l" rtl="0">
              <a:buFont typeface="+mj-lt"/>
              <a:buAutoNum type="arabicPeriod"/>
            </a:pPr>
            <a:endParaRPr lang="en-IN" sz="1200" b="0" i="0" dirty="0">
              <a:solidFill>
                <a:srgbClr val="091E42"/>
              </a:solidFill>
              <a:effectLst/>
              <a:latin typeface="freight-text-pro"/>
            </a:endParaRPr>
          </a:p>
          <a:p>
            <a:pPr algn="l">
              <a:buFont typeface="+mj-lt"/>
              <a:buAutoNum type="arabicPeriod"/>
            </a:pPr>
            <a:r>
              <a:rPr lang="en-IN" sz="1200" b="1" dirty="0">
                <a:latin typeface="Helvetica Neue" panose="02000503000000020004" pitchFamily="2" charset="0"/>
                <a:ea typeface="Roboto"/>
                <a:cs typeface="Roboto"/>
              </a:rPr>
              <a:t>Loan rejected:</a:t>
            </a:r>
            <a:r>
              <a:rPr lang="en-IN" sz="1200" dirty="0">
                <a:latin typeface="Helvetica Neue" panose="02000503000000020004" pitchFamily="2" charset="0"/>
                <a:ea typeface="Roboto"/>
                <a:cs typeface="Roboto"/>
              </a:rPr>
              <a:t> The company had rejected the loan (because the candidate does not meet their requirements etc.). Since the loan was rejected, there is no transactional history of those applicants with the company and so this data is not available with the company (and thus in this dataset)</a:t>
            </a:r>
          </a:p>
        </p:txBody>
      </p:sp>
      <p:pic>
        <p:nvPicPr>
          <p:cNvPr id="6" name="Picture 5" descr="A diagram of two people&#10;&#10;Description automatically generated">
            <a:extLst>
              <a:ext uri="{FF2B5EF4-FFF2-40B4-BE49-F238E27FC236}">
                <a16:creationId xmlns:a16="http://schemas.microsoft.com/office/drawing/2014/main" id="{AD5E2A61-23D4-9642-9128-7F0CAC360ED5}"/>
              </a:ext>
            </a:extLst>
          </p:cNvPr>
          <p:cNvPicPr>
            <a:picLocks noChangeAspect="1"/>
          </p:cNvPicPr>
          <p:nvPr/>
        </p:nvPicPr>
        <p:blipFill>
          <a:blip r:embed="rId3"/>
          <a:stretch>
            <a:fillRect/>
          </a:stretch>
        </p:blipFill>
        <p:spPr>
          <a:xfrm>
            <a:off x="5545701" y="1678339"/>
            <a:ext cx="3424811" cy="1755790"/>
          </a:xfrm>
          <a:prstGeom prst="rect">
            <a:avLst/>
          </a:prstGeom>
        </p:spPr>
      </p:pic>
    </p:spTree>
    <p:extLst>
      <p:ext uri="{BB962C8B-B14F-4D97-AF65-F5344CB8AC3E}">
        <p14:creationId xmlns:p14="http://schemas.microsoft.com/office/powerpoint/2010/main" val="3151239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4"/>
          <p:cNvSpPr/>
          <p:nvPr/>
        </p:nvSpPr>
        <p:spPr>
          <a:xfrm>
            <a:off x="3077103" y="1582485"/>
            <a:ext cx="734700" cy="7347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4"/>
          <p:cNvSpPr/>
          <p:nvPr/>
        </p:nvSpPr>
        <p:spPr>
          <a:xfrm>
            <a:off x="5166029" y="1540104"/>
            <a:ext cx="734700" cy="7347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4"/>
          <p:cNvSpPr/>
          <p:nvPr/>
        </p:nvSpPr>
        <p:spPr>
          <a:xfrm>
            <a:off x="620827" y="1600250"/>
            <a:ext cx="734700" cy="7347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172;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Analysis Approach</a:t>
            </a:r>
            <a:endParaRPr dirty="0"/>
          </a:p>
        </p:txBody>
      </p:sp>
      <p:sp>
        <p:nvSpPr>
          <p:cNvPr id="174" name="Google Shape;174;p24"/>
          <p:cNvSpPr txBox="1">
            <a:spLocks noGrp="1"/>
          </p:cNvSpPr>
          <p:nvPr>
            <p:ph type="subTitle" idx="1"/>
          </p:nvPr>
        </p:nvSpPr>
        <p:spPr>
          <a:xfrm>
            <a:off x="183277" y="2681934"/>
            <a:ext cx="2175300" cy="12462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IN" i="0" dirty="0">
                <a:solidFill>
                  <a:srgbClr val="000000"/>
                </a:solidFill>
                <a:effectLst/>
                <a:latin typeface="Helvetica Neue" panose="02000503000000020004" pitchFamily="2" charset="0"/>
              </a:rPr>
              <a:t>Rows Analysis</a:t>
            </a:r>
          </a:p>
          <a:p>
            <a:pPr marL="171450" lvl="0" indent="-171450" algn="l" rtl="0">
              <a:spcBef>
                <a:spcPts val="0"/>
              </a:spcBef>
              <a:spcAft>
                <a:spcPts val="0"/>
              </a:spcAft>
              <a:buFont typeface="Arial" panose="020B0604020202020204" pitchFamily="34" charset="0"/>
              <a:buChar char="•"/>
            </a:pPr>
            <a:r>
              <a:rPr lang="en-IN" dirty="0">
                <a:solidFill>
                  <a:srgbClr val="000000"/>
                </a:solidFill>
                <a:latin typeface="Helvetica Neue" panose="02000503000000020004" pitchFamily="2" charset="0"/>
              </a:rPr>
              <a:t>Column Analysis</a:t>
            </a:r>
          </a:p>
          <a:p>
            <a:pPr marL="171450" lvl="0" indent="-171450" algn="l" rtl="0">
              <a:spcBef>
                <a:spcPts val="0"/>
              </a:spcBef>
              <a:spcAft>
                <a:spcPts val="0"/>
              </a:spcAft>
              <a:buFont typeface="Arial" panose="020B0604020202020204" pitchFamily="34" charset="0"/>
              <a:buChar char="•"/>
            </a:pPr>
            <a:r>
              <a:rPr lang="en-IN" dirty="0">
                <a:solidFill>
                  <a:srgbClr val="000000"/>
                </a:solidFill>
                <a:latin typeface="Helvetica Neue" panose="02000503000000020004" pitchFamily="2" charset="0"/>
              </a:rPr>
              <a:t>Column removals</a:t>
            </a:r>
          </a:p>
          <a:p>
            <a:pPr marL="171450" lvl="0" indent="-171450" algn="l" rtl="0">
              <a:spcBef>
                <a:spcPts val="0"/>
              </a:spcBef>
              <a:spcAft>
                <a:spcPts val="0"/>
              </a:spcAft>
              <a:buFont typeface="Arial" panose="020B0604020202020204" pitchFamily="34" charset="0"/>
              <a:buChar char="•"/>
            </a:pPr>
            <a:r>
              <a:rPr lang="en-IN" dirty="0">
                <a:solidFill>
                  <a:srgbClr val="000000"/>
                </a:solidFill>
                <a:latin typeface="Helvetica Neue" panose="02000503000000020004" pitchFamily="2" charset="0"/>
              </a:rPr>
              <a:t>Data conversion</a:t>
            </a:r>
          </a:p>
          <a:p>
            <a:pPr marL="171450" lvl="0" indent="-171450" algn="l" rtl="0">
              <a:spcBef>
                <a:spcPts val="0"/>
              </a:spcBef>
              <a:spcAft>
                <a:spcPts val="0"/>
              </a:spcAft>
              <a:buFont typeface="Arial" panose="020B0604020202020204" pitchFamily="34" charset="0"/>
              <a:buChar char="•"/>
            </a:pPr>
            <a:r>
              <a:rPr lang="en-IN" dirty="0">
                <a:solidFill>
                  <a:srgbClr val="000000"/>
                </a:solidFill>
                <a:latin typeface="Helvetica Neue" panose="02000503000000020004" pitchFamily="2" charset="0"/>
              </a:rPr>
              <a:t>Outlier removal</a:t>
            </a:r>
          </a:p>
          <a:p>
            <a:pPr marL="171450" lvl="0" indent="-171450" algn="l" rtl="0">
              <a:spcBef>
                <a:spcPts val="0"/>
              </a:spcBef>
              <a:spcAft>
                <a:spcPts val="0"/>
              </a:spcAft>
              <a:buFont typeface="Arial" panose="020B0604020202020204" pitchFamily="34" charset="0"/>
              <a:buChar char="•"/>
            </a:pPr>
            <a:r>
              <a:rPr lang="en-IN" dirty="0">
                <a:solidFill>
                  <a:srgbClr val="000000"/>
                </a:solidFill>
                <a:latin typeface="Helvetica Neue" panose="02000503000000020004" pitchFamily="2" charset="0"/>
              </a:rPr>
              <a:t>Create Derived column</a:t>
            </a:r>
            <a:endParaRPr dirty="0"/>
          </a:p>
        </p:txBody>
      </p:sp>
      <p:sp>
        <p:nvSpPr>
          <p:cNvPr id="175" name="Google Shape;175;p24"/>
          <p:cNvSpPr txBox="1">
            <a:spLocks noGrp="1"/>
          </p:cNvSpPr>
          <p:nvPr>
            <p:ph type="title" idx="3"/>
          </p:nvPr>
        </p:nvSpPr>
        <p:spPr>
          <a:xfrm>
            <a:off x="-55679" y="2254567"/>
            <a:ext cx="2175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t>Data Cleaning</a:t>
            </a:r>
            <a:endParaRPr sz="1600" dirty="0"/>
          </a:p>
        </p:txBody>
      </p:sp>
      <p:sp>
        <p:nvSpPr>
          <p:cNvPr id="176" name="Google Shape;176;p24"/>
          <p:cNvSpPr txBox="1">
            <a:spLocks noGrp="1"/>
          </p:cNvSpPr>
          <p:nvPr>
            <p:ph type="subTitle" idx="4"/>
          </p:nvPr>
        </p:nvSpPr>
        <p:spPr>
          <a:xfrm>
            <a:off x="2400597" y="2660549"/>
            <a:ext cx="2283044" cy="124619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Analyse single variable as below</a:t>
            </a:r>
          </a:p>
          <a:p>
            <a:pPr marL="0" lvl="0" indent="0" algn="l" rtl="0">
              <a:spcBef>
                <a:spcPts val="0"/>
              </a:spcBef>
              <a:spcAft>
                <a:spcPts val="0"/>
              </a:spcAft>
              <a:buNone/>
            </a:pPr>
            <a:endParaRPr lang="en-IN" dirty="0"/>
          </a:p>
          <a:p>
            <a:pPr marL="171450" indent="-171450" algn="l">
              <a:buFont typeface="Arial" panose="020B0604020202020204" pitchFamily="34" charset="0"/>
              <a:buChar char="•"/>
            </a:pPr>
            <a:r>
              <a:rPr lang="en-IN" dirty="0"/>
              <a:t>Quantitative Variables</a:t>
            </a:r>
          </a:p>
          <a:p>
            <a:pPr marL="171450" indent="-171450" algn="l">
              <a:buFont typeface="Arial" panose="020B0604020202020204" pitchFamily="34" charset="0"/>
              <a:buChar char="•"/>
            </a:pPr>
            <a:r>
              <a:rPr lang="en-IN" dirty="0"/>
              <a:t>Ordered Categorical Variables</a:t>
            </a:r>
          </a:p>
          <a:p>
            <a:pPr marL="171450" indent="-171450" algn="l">
              <a:buFont typeface="Arial" panose="020B0604020202020204" pitchFamily="34" charset="0"/>
              <a:buChar char="•"/>
            </a:pPr>
            <a:r>
              <a:rPr lang="en-IN" dirty="0"/>
              <a:t>Un-Ordered Categorical Variables</a:t>
            </a:r>
          </a:p>
          <a:p>
            <a:pPr marL="171450" indent="-171450" algn="l">
              <a:buFont typeface="Arial" panose="020B0604020202020204" pitchFamily="34" charset="0"/>
              <a:buChar char="•"/>
            </a:pPr>
            <a:r>
              <a:rPr lang="en-IN" dirty="0"/>
              <a:t>Derived Variables</a:t>
            </a:r>
          </a:p>
          <a:p>
            <a:pPr marL="171450" lvl="0" indent="-171450" algn="l" rtl="0">
              <a:spcBef>
                <a:spcPts val="0"/>
              </a:spcBef>
              <a:spcAft>
                <a:spcPts val="0"/>
              </a:spcAft>
              <a:buFont typeface="Arial" panose="020B0604020202020204" pitchFamily="34" charset="0"/>
              <a:buChar char="•"/>
            </a:pPr>
            <a:endParaRPr dirty="0"/>
          </a:p>
        </p:txBody>
      </p:sp>
      <p:sp>
        <p:nvSpPr>
          <p:cNvPr id="178" name="Google Shape;178;p24"/>
          <p:cNvSpPr txBox="1">
            <a:spLocks noGrp="1"/>
          </p:cNvSpPr>
          <p:nvPr>
            <p:ph type="subTitle" idx="6"/>
          </p:nvPr>
        </p:nvSpPr>
        <p:spPr>
          <a:xfrm>
            <a:off x="4683641" y="2727016"/>
            <a:ext cx="2175300" cy="12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Analyse influence of one variable on other as below</a:t>
            </a:r>
          </a:p>
          <a:p>
            <a:pPr marL="0" lvl="0" indent="0" algn="l" rtl="0">
              <a:spcBef>
                <a:spcPts val="0"/>
              </a:spcBef>
              <a:spcAft>
                <a:spcPts val="0"/>
              </a:spcAft>
              <a:buNone/>
            </a:pPr>
            <a:endParaRPr lang="en-IN" dirty="0"/>
          </a:p>
          <a:p>
            <a:pPr marL="171450" lvl="0" indent="-171450" algn="l" rtl="0">
              <a:spcBef>
                <a:spcPts val="0"/>
              </a:spcBef>
              <a:spcAft>
                <a:spcPts val="0"/>
              </a:spcAft>
              <a:buFont typeface="Arial" panose="020B0604020202020204" pitchFamily="34" charset="0"/>
              <a:buChar char="•"/>
            </a:pPr>
            <a:r>
              <a:rPr lang="en-IN" b="0" i="0" dirty="0">
                <a:solidFill>
                  <a:srgbClr val="000000"/>
                </a:solidFill>
                <a:effectLst/>
                <a:latin typeface="Helvetica Neue" panose="02000503000000020004" pitchFamily="2" charset="0"/>
              </a:rPr>
              <a:t>Categorical Variables</a:t>
            </a:r>
          </a:p>
          <a:p>
            <a:pPr marL="171450" lvl="0" indent="-171450" algn="l" rtl="0">
              <a:spcBef>
                <a:spcPts val="0"/>
              </a:spcBef>
              <a:spcAft>
                <a:spcPts val="0"/>
              </a:spcAft>
              <a:buFont typeface="Arial" panose="020B0604020202020204" pitchFamily="34" charset="0"/>
              <a:buChar char="•"/>
            </a:pPr>
            <a:r>
              <a:rPr lang="en-IN" b="0" i="0" dirty="0">
                <a:solidFill>
                  <a:srgbClr val="000000"/>
                </a:solidFill>
                <a:effectLst/>
                <a:latin typeface="Helvetica Neue" panose="02000503000000020004" pitchFamily="2" charset="0"/>
              </a:rPr>
              <a:t>Quantitative Variables</a:t>
            </a:r>
          </a:p>
          <a:p>
            <a:pPr marL="0" lvl="0" indent="0" algn="l" rtl="0">
              <a:spcBef>
                <a:spcPts val="0"/>
              </a:spcBef>
              <a:spcAft>
                <a:spcPts val="0"/>
              </a:spcAft>
              <a:buNone/>
            </a:pPr>
            <a:endParaRPr lang="en-IN" dirty="0"/>
          </a:p>
        </p:txBody>
      </p:sp>
      <p:sp>
        <p:nvSpPr>
          <p:cNvPr id="179" name="Google Shape;179;p24"/>
          <p:cNvSpPr txBox="1">
            <a:spLocks noGrp="1"/>
          </p:cNvSpPr>
          <p:nvPr>
            <p:ph type="title" idx="7"/>
          </p:nvPr>
        </p:nvSpPr>
        <p:spPr>
          <a:xfrm>
            <a:off x="620827" y="1743808"/>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80" name="Google Shape;180;p24"/>
          <p:cNvSpPr txBox="1">
            <a:spLocks noGrp="1"/>
          </p:cNvSpPr>
          <p:nvPr>
            <p:ph type="title" idx="8"/>
          </p:nvPr>
        </p:nvSpPr>
        <p:spPr>
          <a:xfrm>
            <a:off x="3077103" y="172604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181" name="Google Shape;181;p24"/>
          <p:cNvSpPr txBox="1">
            <a:spLocks noGrp="1"/>
          </p:cNvSpPr>
          <p:nvPr>
            <p:ph type="title" idx="9"/>
          </p:nvPr>
        </p:nvSpPr>
        <p:spPr>
          <a:xfrm>
            <a:off x="5166029" y="1683662"/>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cxnSp>
        <p:nvCxnSpPr>
          <p:cNvPr id="182" name="Google Shape;182;p24"/>
          <p:cNvCxnSpPr>
            <a:cxnSpLocks/>
          </p:cNvCxnSpPr>
          <p:nvPr/>
        </p:nvCxnSpPr>
        <p:spPr>
          <a:xfrm>
            <a:off x="1461427" y="256850"/>
            <a:ext cx="6976973" cy="0"/>
          </a:xfrm>
          <a:prstGeom prst="straightConnector1">
            <a:avLst/>
          </a:prstGeom>
          <a:noFill/>
          <a:ln w="9525" cap="flat" cmpd="sng">
            <a:solidFill>
              <a:schemeClr val="dk1"/>
            </a:solidFill>
            <a:prstDash val="solid"/>
            <a:round/>
            <a:headEnd type="oval" w="med" len="med"/>
            <a:tailEnd type="oval" w="med" len="med"/>
          </a:ln>
        </p:spPr>
      </p:cxnSp>
      <p:sp>
        <p:nvSpPr>
          <p:cNvPr id="183" name="Google Shape;183;p24"/>
          <p:cNvSpPr/>
          <p:nvPr/>
        </p:nvSpPr>
        <p:spPr>
          <a:xfrm>
            <a:off x="3348003" y="4108642"/>
            <a:ext cx="192900" cy="1929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4"/>
          <p:cNvSpPr/>
          <p:nvPr/>
        </p:nvSpPr>
        <p:spPr>
          <a:xfrm>
            <a:off x="5533379" y="3975251"/>
            <a:ext cx="192900" cy="1929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4"/>
          <p:cNvSpPr/>
          <p:nvPr/>
        </p:nvSpPr>
        <p:spPr>
          <a:xfrm>
            <a:off x="793477" y="3876339"/>
            <a:ext cx="192900" cy="1929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6" name="Google Shape;186;p24"/>
          <p:cNvCxnSpPr>
            <a:cxnSpLocks/>
          </p:cNvCxnSpPr>
          <p:nvPr/>
        </p:nvCxnSpPr>
        <p:spPr>
          <a:xfrm>
            <a:off x="705600" y="4867850"/>
            <a:ext cx="6316673" cy="0"/>
          </a:xfrm>
          <a:prstGeom prst="straightConnector1">
            <a:avLst/>
          </a:prstGeom>
          <a:noFill/>
          <a:ln w="9525" cap="flat" cmpd="sng">
            <a:solidFill>
              <a:schemeClr val="dk1"/>
            </a:solidFill>
            <a:prstDash val="solid"/>
            <a:round/>
            <a:headEnd type="oval" w="med" len="med"/>
            <a:tailEnd type="oval" w="med" len="med"/>
          </a:ln>
        </p:spPr>
      </p:cxnSp>
      <p:grpSp>
        <p:nvGrpSpPr>
          <p:cNvPr id="187" name="Google Shape;187;p24"/>
          <p:cNvGrpSpPr/>
          <p:nvPr/>
        </p:nvGrpSpPr>
        <p:grpSpPr>
          <a:xfrm>
            <a:off x="-371070" y="1064939"/>
            <a:ext cx="1629900" cy="289350"/>
            <a:chOff x="7920125" y="394825"/>
            <a:chExt cx="1629900" cy="289350"/>
          </a:xfrm>
        </p:grpSpPr>
        <p:sp>
          <p:nvSpPr>
            <p:cNvPr id="188" name="Google Shape;188;p24"/>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4"/>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4"/>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4"/>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4"/>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4"/>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4"/>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4"/>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4"/>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4"/>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4"/>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4"/>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4"/>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4"/>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4"/>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4"/>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4"/>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4"/>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175;p24">
            <a:extLst>
              <a:ext uri="{FF2B5EF4-FFF2-40B4-BE49-F238E27FC236}">
                <a16:creationId xmlns:a16="http://schemas.microsoft.com/office/drawing/2014/main" id="{D754288D-41AC-2248-9A7D-B1903CA5E345}"/>
              </a:ext>
            </a:extLst>
          </p:cNvPr>
          <p:cNvSpPr txBox="1">
            <a:spLocks/>
          </p:cNvSpPr>
          <p:nvPr/>
        </p:nvSpPr>
        <p:spPr>
          <a:xfrm>
            <a:off x="2389303" y="2239803"/>
            <a:ext cx="2175300" cy="52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IN" sz="1600" dirty="0"/>
              <a:t>Univariate Analysis</a:t>
            </a:r>
          </a:p>
        </p:txBody>
      </p:sp>
      <p:sp>
        <p:nvSpPr>
          <p:cNvPr id="44" name="Google Shape;170;p24">
            <a:extLst>
              <a:ext uri="{FF2B5EF4-FFF2-40B4-BE49-F238E27FC236}">
                <a16:creationId xmlns:a16="http://schemas.microsoft.com/office/drawing/2014/main" id="{5196FACA-F732-4F40-B1EC-CA76F429E5DE}"/>
              </a:ext>
            </a:extLst>
          </p:cNvPr>
          <p:cNvSpPr/>
          <p:nvPr/>
        </p:nvSpPr>
        <p:spPr>
          <a:xfrm>
            <a:off x="7338043" y="1540104"/>
            <a:ext cx="734700" cy="7347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8;p24">
            <a:extLst>
              <a:ext uri="{FF2B5EF4-FFF2-40B4-BE49-F238E27FC236}">
                <a16:creationId xmlns:a16="http://schemas.microsoft.com/office/drawing/2014/main" id="{9979BCA3-9DD3-0648-A771-3123DB55DEAB}"/>
              </a:ext>
            </a:extLst>
          </p:cNvPr>
          <p:cNvSpPr txBox="1">
            <a:spLocks/>
          </p:cNvSpPr>
          <p:nvPr/>
        </p:nvSpPr>
        <p:spPr>
          <a:xfrm>
            <a:off x="6847647" y="2727016"/>
            <a:ext cx="2175300" cy="12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1"/>
              </a:buClr>
              <a:buSzPts val="1100"/>
              <a:buFont typeface="Roboto"/>
              <a:buNone/>
              <a:defRPr sz="1100" b="0" i="0" u="none" strike="noStrike" cap="none">
                <a:solidFill>
                  <a:schemeClr val="dk1"/>
                </a:solidFill>
                <a:latin typeface="Roboto"/>
                <a:ea typeface="Roboto"/>
                <a:cs typeface="Roboto"/>
                <a:sym typeface="Roboto"/>
              </a:defRPr>
            </a:lvl1pPr>
            <a:lvl2pPr marL="914400" marR="0" lvl="1" indent="-298450" algn="ctr" rtl="0">
              <a:lnSpc>
                <a:spcPct val="100000"/>
              </a:lnSpc>
              <a:spcBef>
                <a:spcPts val="0"/>
              </a:spcBef>
              <a:spcAft>
                <a:spcPts val="0"/>
              </a:spcAft>
              <a:buClr>
                <a:schemeClr val="dk1"/>
              </a:buClr>
              <a:buSzPts val="1100"/>
              <a:buFont typeface="Roboto"/>
              <a:buNone/>
              <a:defRPr sz="1100" b="0" i="0" u="none" strike="noStrike" cap="none">
                <a:solidFill>
                  <a:schemeClr val="dk1"/>
                </a:solidFill>
                <a:latin typeface="Roboto"/>
                <a:ea typeface="Roboto"/>
                <a:cs typeface="Roboto"/>
                <a:sym typeface="Roboto"/>
              </a:defRPr>
            </a:lvl2pPr>
            <a:lvl3pPr marL="1371600" marR="0" lvl="2" indent="-298450" algn="ctr" rtl="0">
              <a:lnSpc>
                <a:spcPct val="100000"/>
              </a:lnSpc>
              <a:spcBef>
                <a:spcPts val="1600"/>
              </a:spcBef>
              <a:spcAft>
                <a:spcPts val="0"/>
              </a:spcAft>
              <a:buClr>
                <a:schemeClr val="dk1"/>
              </a:buClr>
              <a:buSzPts val="1100"/>
              <a:buFont typeface="Roboto"/>
              <a:buNone/>
              <a:defRPr sz="1100" b="0" i="0" u="none" strike="noStrike" cap="none">
                <a:solidFill>
                  <a:schemeClr val="dk1"/>
                </a:solidFill>
                <a:latin typeface="Roboto"/>
                <a:ea typeface="Roboto"/>
                <a:cs typeface="Roboto"/>
                <a:sym typeface="Roboto"/>
              </a:defRPr>
            </a:lvl3pPr>
            <a:lvl4pPr marL="1828800" marR="0" lvl="3" indent="-298450" algn="ctr" rtl="0">
              <a:lnSpc>
                <a:spcPct val="100000"/>
              </a:lnSpc>
              <a:spcBef>
                <a:spcPts val="1600"/>
              </a:spcBef>
              <a:spcAft>
                <a:spcPts val="0"/>
              </a:spcAft>
              <a:buClr>
                <a:schemeClr val="dk1"/>
              </a:buClr>
              <a:buSzPts val="1100"/>
              <a:buFont typeface="Roboto"/>
              <a:buNone/>
              <a:defRPr sz="1100" b="0" i="0" u="none" strike="noStrike" cap="none">
                <a:solidFill>
                  <a:schemeClr val="dk1"/>
                </a:solidFill>
                <a:latin typeface="Roboto"/>
                <a:ea typeface="Roboto"/>
                <a:cs typeface="Roboto"/>
                <a:sym typeface="Roboto"/>
              </a:defRPr>
            </a:lvl4pPr>
            <a:lvl5pPr marL="2286000" marR="0" lvl="4" indent="-298450" algn="ctr" rtl="0">
              <a:lnSpc>
                <a:spcPct val="100000"/>
              </a:lnSpc>
              <a:spcBef>
                <a:spcPts val="1600"/>
              </a:spcBef>
              <a:spcAft>
                <a:spcPts val="0"/>
              </a:spcAft>
              <a:buClr>
                <a:schemeClr val="dk1"/>
              </a:buClr>
              <a:buSzPts val="1100"/>
              <a:buFont typeface="Roboto"/>
              <a:buNone/>
              <a:defRPr sz="1100" b="0" i="0" u="none" strike="noStrike" cap="none">
                <a:solidFill>
                  <a:schemeClr val="dk1"/>
                </a:solidFill>
                <a:latin typeface="Roboto"/>
                <a:ea typeface="Roboto"/>
                <a:cs typeface="Roboto"/>
                <a:sym typeface="Roboto"/>
              </a:defRPr>
            </a:lvl5pPr>
            <a:lvl6pPr marL="2743200" marR="0" lvl="5" indent="-298450" algn="ctr" rtl="0">
              <a:lnSpc>
                <a:spcPct val="100000"/>
              </a:lnSpc>
              <a:spcBef>
                <a:spcPts val="1600"/>
              </a:spcBef>
              <a:spcAft>
                <a:spcPts val="0"/>
              </a:spcAft>
              <a:buClr>
                <a:schemeClr val="dk1"/>
              </a:buClr>
              <a:buSzPts val="1100"/>
              <a:buFont typeface="Roboto"/>
              <a:buNone/>
              <a:defRPr sz="1100" b="0" i="0" u="none" strike="noStrike" cap="none">
                <a:solidFill>
                  <a:schemeClr val="dk1"/>
                </a:solidFill>
                <a:latin typeface="Roboto"/>
                <a:ea typeface="Roboto"/>
                <a:cs typeface="Roboto"/>
                <a:sym typeface="Roboto"/>
              </a:defRPr>
            </a:lvl6pPr>
            <a:lvl7pPr marL="3200400" marR="0" lvl="6" indent="-298450" algn="ctr" rtl="0">
              <a:lnSpc>
                <a:spcPct val="100000"/>
              </a:lnSpc>
              <a:spcBef>
                <a:spcPts val="1600"/>
              </a:spcBef>
              <a:spcAft>
                <a:spcPts val="0"/>
              </a:spcAft>
              <a:buClr>
                <a:schemeClr val="dk1"/>
              </a:buClr>
              <a:buSzPts val="1100"/>
              <a:buFont typeface="Roboto"/>
              <a:buNone/>
              <a:defRPr sz="1100" b="0" i="0" u="none" strike="noStrike" cap="none">
                <a:solidFill>
                  <a:schemeClr val="dk1"/>
                </a:solidFill>
                <a:latin typeface="Roboto"/>
                <a:ea typeface="Roboto"/>
                <a:cs typeface="Roboto"/>
                <a:sym typeface="Roboto"/>
              </a:defRPr>
            </a:lvl7pPr>
            <a:lvl8pPr marL="3657600" marR="0" lvl="7" indent="-298450" algn="ctr" rtl="0">
              <a:lnSpc>
                <a:spcPct val="100000"/>
              </a:lnSpc>
              <a:spcBef>
                <a:spcPts val="1600"/>
              </a:spcBef>
              <a:spcAft>
                <a:spcPts val="0"/>
              </a:spcAft>
              <a:buClr>
                <a:schemeClr val="dk1"/>
              </a:buClr>
              <a:buSzPts val="1100"/>
              <a:buFont typeface="Roboto"/>
              <a:buNone/>
              <a:defRPr sz="1100" b="0" i="0" u="none" strike="noStrike" cap="none">
                <a:solidFill>
                  <a:schemeClr val="dk1"/>
                </a:solidFill>
                <a:latin typeface="Roboto"/>
                <a:ea typeface="Roboto"/>
                <a:cs typeface="Roboto"/>
                <a:sym typeface="Roboto"/>
              </a:defRPr>
            </a:lvl8pPr>
            <a:lvl9pPr marL="4114800" marR="0" lvl="8" indent="-298450" algn="ctr" rtl="0">
              <a:lnSpc>
                <a:spcPct val="100000"/>
              </a:lnSpc>
              <a:spcBef>
                <a:spcPts val="1600"/>
              </a:spcBef>
              <a:spcAft>
                <a:spcPts val="1600"/>
              </a:spcAft>
              <a:buClr>
                <a:schemeClr val="dk1"/>
              </a:buClr>
              <a:buSzPts val="1100"/>
              <a:buFont typeface="Roboto"/>
              <a:buNone/>
              <a:defRPr sz="1100" b="0" i="0" u="none" strike="noStrike" cap="none">
                <a:solidFill>
                  <a:schemeClr val="dk1"/>
                </a:solidFill>
                <a:latin typeface="Roboto"/>
                <a:ea typeface="Roboto"/>
                <a:cs typeface="Roboto"/>
                <a:sym typeface="Roboto"/>
              </a:defRPr>
            </a:lvl9pPr>
          </a:lstStyle>
          <a:p>
            <a:pPr marL="171450" indent="-171450" algn="l">
              <a:buFont typeface="Arial" panose="020B0604020202020204" pitchFamily="34" charset="0"/>
              <a:buChar char="•"/>
            </a:pPr>
            <a:r>
              <a:rPr lang="en-IN" dirty="0"/>
              <a:t>Conclusion</a:t>
            </a:r>
          </a:p>
          <a:p>
            <a:pPr marL="171450" indent="-171450" algn="l">
              <a:buFont typeface="Arial" panose="020B0604020202020204" pitchFamily="34" charset="0"/>
              <a:buChar char="•"/>
            </a:pPr>
            <a:r>
              <a:rPr lang="en-IN" dirty="0"/>
              <a:t>Recommendation on driving factors</a:t>
            </a:r>
          </a:p>
        </p:txBody>
      </p:sp>
      <p:sp>
        <p:nvSpPr>
          <p:cNvPr id="46" name="Google Shape;181;p24">
            <a:extLst>
              <a:ext uri="{FF2B5EF4-FFF2-40B4-BE49-F238E27FC236}">
                <a16:creationId xmlns:a16="http://schemas.microsoft.com/office/drawing/2014/main" id="{57F41DAC-795D-8F47-85D6-69A78D2AAFC9}"/>
              </a:ext>
            </a:extLst>
          </p:cNvPr>
          <p:cNvSpPr txBox="1">
            <a:spLocks/>
          </p:cNvSpPr>
          <p:nvPr/>
        </p:nvSpPr>
        <p:spPr>
          <a:xfrm>
            <a:off x="7338043" y="1683662"/>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3000" b="1"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dirty="0"/>
              <a:t>04</a:t>
            </a:r>
          </a:p>
        </p:txBody>
      </p:sp>
      <p:sp>
        <p:nvSpPr>
          <p:cNvPr id="47" name="Google Shape;184;p24">
            <a:extLst>
              <a:ext uri="{FF2B5EF4-FFF2-40B4-BE49-F238E27FC236}">
                <a16:creationId xmlns:a16="http://schemas.microsoft.com/office/drawing/2014/main" id="{35A991C1-B362-604D-A123-4A7CF82E3E9B}"/>
              </a:ext>
            </a:extLst>
          </p:cNvPr>
          <p:cNvSpPr/>
          <p:nvPr/>
        </p:nvSpPr>
        <p:spPr>
          <a:xfrm>
            <a:off x="7815053" y="3600601"/>
            <a:ext cx="192900" cy="1929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5;p24">
            <a:extLst>
              <a:ext uri="{FF2B5EF4-FFF2-40B4-BE49-F238E27FC236}">
                <a16:creationId xmlns:a16="http://schemas.microsoft.com/office/drawing/2014/main" id="{550AFF98-ECA9-4C41-9289-B486704E7A44}"/>
              </a:ext>
            </a:extLst>
          </p:cNvPr>
          <p:cNvSpPr txBox="1">
            <a:spLocks/>
          </p:cNvSpPr>
          <p:nvPr/>
        </p:nvSpPr>
        <p:spPr>
          <a:xfrm>
            <a:off x="4558031" y="2239803"/>
            <a:ext cx="2175300" cy="52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IN" sz="1600" dirty="0"/>
              <a:t>Bivariate Analysis</a:t>
            </a:r>
          </a:p>
        </p:txBody>
      </p:sp>
      <p:sp>
        <p:nvSpPr>
          <p:cNvPr id="51" name="Google Shape;175;p24">
            <a:extLst>
              <a:ext uri="{FF2B5EF4-FFF2-40B4-BE49-F238E27FC236}">
                <a16:creationId xmlns:a16="http://schemas.microsoft.com/office/drawing/2014/main" id="{8AC875F4-2C16-164A-A579-3F5E3C268800}"/>
              </a:ext>
            </a:extLst>
          </p:cNvPr>
          <p:cNvSpPr txBox="1">
            <a:spLocks/>
          </p:cNvSpPr>
          <p:nvPr/>
        </p:nvSpPr>
        <p:spPr>
          <a:xfrm>
            <a:off x="6633595" y="2219560"/>
            <a:ext cx="2175300" cy="52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IN" sz="1600" dirty="0"/>
              <a:t>Collect Insights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grpSp>
        <p:nvGrpSpPr>
          <p:cNvPr id="303" name="Google Shape;303;p27"/>
          <p:cNvGrpSpPr/>
          <p:nvPr/>
        </p:nvGrpSpPr>
        <p:grpSpPr>
          <a:xfrm rot="-899982">
            <a:off x="7000505" y="2416827"/>
            <a:ext cx="2451226" cy="2451226"/>
            <a:chOff x="269239" y="624399"/>
            <a:chExt cx="2386800" cy="2386800"/>
          </a:xfrm>
        </p:grpSpPr>
        <p:sp>
          <p:nvSpPr>
            <p:cNvPr id="304" name="Google Shape;304;p27"/>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 name="Google Shape;306;p27"/>
          <p:cNvSpPr/>
          <p:nvPr/>
        </p:nvSpPr>
        <p:spPr>
          <a:xfrm>
            <a:off x="7490668" y="2926387"/>
            <a:ext cx="1470900" cy="14709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7" name="Google Shape;307;p27"/>
          <p:cNvCxnSpPr>
            <a:cxnSpLocks/>
          </p:cNvCxnSpPr>
          <p:nvPr/>
        </p:nvCxnSpPr>
        <p:spPr>
          <a:xfrm>
            <a:off x="1342468" y="901900"/>
            <a:ext cx="7095932" cy="0"/>
          </a:xfrm>
          <a:prstGeom prst="straightConnector1">
            <a:avLst/>
          </a:prstGeom>
          <a:noFill/>
          <a:ln w="9525" cap="flat" cmpd="sng">
            <a:solidFill>
              <a:schemeClr val="dk1"/>
            </a:solidFill>
            <a:prstDash val="solid"/>
            <a:round/>
            <a:headEnd type="oval" w="med" len="med"/>
            <a:tailEnd type="oval" w="med" len="med"/>
          </a:ln>
        </p:spPr>
      </p:cxnSp>
      <p:sp>
        <p:nvSpPr>
          <p:cNvPr id="308" name="Google Shape;308;p27"/>
          <p:cNvSpPr/>
          <p:nvPr/>
        </p:nvSpPr>
        <p:spPr>
          <a:xfrm>
            <a:off x="8586792" y="-232913"/>
            <a:ext cx="990300" cy="990300"/>
          </a:xfrm>
          <a:prstGeom prst="ellipse">
            <a:avLst/>
          </a:prstGeom>
          <a:solidFill>
            <a:srgbClr val="F3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7"/>
          <p:cNvGrpSpPr/>
          <p:nvPr/>
        </p:nvGrpSpPr>
        <p:grpSpPr>
          <a:xfrm>
            <a:off x="705589" y="4279272"/>
            <a:ext cx="2877827" cy="322452"/>
            <a:chOff x="705589" y="4238349"/>
            <a:chExt cx="2877827" cy="322452"/>
          </a:xfrm>
        </p:grpSpPr>
        <p:sp>
          <p:nvSpPr>
            <p:cNvPr id="310" name="Google Shape;310;p27"/>
            <p:cNvSpPr/>
            <p:nvPr/>
          </p:nvSpPr>
          <p:spPr>
            <a:xfrm rot="-5400000">
              <a:off x="705589"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7"/>
            <p:cNvSpPr/>
            <p:nvPr/>
          </p:nvSpPr>
          <p:spPr>
            <a:xfrm rot="-5400000">
              <a:off x="705589"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7"/>
            <p:cNvSpPr/>
            <p:nvPr/>
          </p:nvSpPr>
          <p:spPr>
            <a:xfrm rot="-5400000">
              <a:off x="917882"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7"/>
            <p:cNvSpPr/>
            <p:nvPr/>
          </p:nvSpPr>
          <p:spPr>
            <a:xfrm rot="-5400000">
              <a:off x="917882"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7"/>
            <p:cNvSpPr/>
            <p:nvPr/>
          </p:nvSpPr>
          <p:spPr>
            <a:xfrm rot="-5400000">
              <a:off x="1130175"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7"/>
            <p:cNvSpPr/>
            <p:nvPr/>
          </p:nvSpPr>
          <p:spPr>
            <a:xfrm rot="-5400000">
              <a:off x="1130175"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7"/>
            <p:cNvSpPr/>
            <p:nvPr/>
          </p:nvSpPr>
          <p:spPr>
            <a:xfrm rot="-5400000">
              <a:off x="1342468"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7"/>
            <p:cNvSpPr/>
            <p:nvPr/>
          </p:nvSpPr>
          <p:spPr>
            <a:xfrm rot="-5400000">
              <a:off x="1342468"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7"/>
            <p:cNvSpPr/>
            <p:nvPr/>
          </p:nvSpPr>
          <p:spPr>
            <a:xfrm rot="-5400000">
              <a:off x="1554762"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7"/>
            <p:cNvSpPr/>
            <p:nvPr/>
          </p:nvSpPr>
          <p:spPr>
            <a:xfrm rot="-5400000">
              <a:off x="1554762"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7"/>
            <p:cNvSpPr/>
            <p:nvPr/>
          </p:nvSpPr>
          <p:spPr>
            <a:xfrm rot="-5400000">
              <a:off x="1767055"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7"/>
            <p:cNvSpPr/>
            <p:nvPr/>
          </p:nvSpPr>
          <p:spPr>
            <a:xfrm rot="-5400000">
              <a:off x="1767055"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7"/>
            <p:cNvSpPr/>
            <p:nvPr/>
          </p:nvSpPr>
          <p:spPr>
            <a:xfrm rot="-5400000">
              <a:off x="1979348"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7"/>
            <p:cNvSpPr/>
            <p:nvPr/>
          </p:nvSpPr>
          <p:spPr>
            <a:xfrm rot="-5400000">
              <a:off x="1979348"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7"/>
            <p:cNvSpPr/>
            <p:nvPr/>
          </p:nvSpPr>
          <p:spPr>
            <a:xfrm rot="-5400000">
              <a:off x="2191641"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7"/>
            <p:cNvSpPr/>
            <p:nvPr/>
          </p:nvSpPr>
          <p:spPr>
            <a:xfrm rot="-5400000">
              <a:off x="2191641"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7"/>
            <p:cNvSpPr/>
            <p:nvPr/>
          </p:nvSpPr>
          <p:spPr>
            <a:xfrm rot="-5400000">
              <a:off x="2403934"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7"/>
            <p:cNvSpPr/>
            <p:nvPr/>
          </p:nvSpPr>
          <p:spPr>
            <a:xfrm rot="-5400000">
              <a:off x="2403934"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7"/>
            <p:cNvSpPr/>
            <p:nvPr/>
          </p:nvSpPr>
          <p:spPr>
            <a:xfrm rot="-5400000">
              <a:off x="2616228"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7"/>
            <p:cNvSpPr/>
            <p:nvPr/>
          </p:nvSpPr>
          <p:spPr>
            <a:xfrm rot="-5400000">
              <a:off x="2616228"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7"/>
            <p:cNvSpPr/>
            <p:nvPr/>
          </p:nvSpPr>
          <p:spPr>
            <a:xfrm rot="-5400000">
              <a:off x="2828521"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rot="-5400000">
              <a:off x="2828521"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7"/>
            <p:cNvSpPr/>
            <p:nvPr/>
          </p:nvSpPr>
          <p:spPr>
            <a:xfrm rot="-5400000">
              <a:off x="3040814"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7"/>
            <p:cNvSpPr/>
            <p:nvPr/>
          </p:nvSpPr>
          <p:spPr>
            <a:xfrm rot="-5400000">
              <a:off x="3040814"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7"/>
            <p:cNvSpPr/>
            <p:nvPr/>
          </p:nvSpPr>
          <p:spPr>
            <a:xfrm rot="-5400000">
              <a:off x="3253107"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7"/>
            <p:cNvSpPr/>
            <p:nvPr/>
          </p:nvSpPr>
          <p:spPr>
            <a:xfrm rot="-5400000">
              <a:off x="3253107"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7"/>
            <p:cNvSpPr/>
            <p:nvPr/>
          </p:nvSpPr>
          <p:spPr>
            <a:xfrm rot="-5400000">
              <a:off x="3465400" y="4442786"/>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7"/>
            <p:cNvSpPr/>
            <p:nvPr/>
          </p:nvSpPr>
          <p:spPr>
            <a:xfrm rot="-5400000">
              <a:off x="3465400" y="4238349"/>
              <a:ext cx="118015" cy="11801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172;p24">
            <a:extLst>
              <a:ext uri="{FF2B5EF4-FFF2-40B4-BE49-F238E27FC236}">
                <a16:creationId xmlns:a16="http://schemas.microsoft.com/office/drawing/2014/main" id="{D86251D0-A5CD-A54F-87AD-D802E872A13E}"/>
              </a:ext>
            </a:extLst>
          </p:cNvPr>
          <p:cNvSpPr txBox="1">
            <a:spLocks/>
          </p:cNvSpPr>
          <p:nvPr/>
        </p:nvSpPr>
        <p:spPr>
          <a:xfrm>
            <a:off x="-1966930" y="97022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IN" dirty="0"/>
              <a:t>Analysis</a:t>
            </a:r>
          </a:p>
        </p:txBody>
      </p:sp>
      <p:sp>
        <p:nvSpPr>
          <p:cNvPr id="42" name="Google Shape;554;p32">
            <a:extLst>
              <a:ext uri="{FF2B5EF4-FFF2-40B4-BE49-F238E27FC236}">
                <a16:creationId xmlns:a16="http://schemas.microsoft.com/office/drawing/2014/main" id="{94342D94-184A-DF47-9B28-4139905D0DBB}"/>
              </a:ext>
            </a:extLst>
          </p:cNvPr>
          <p:cNvSpPr txBox="1">
            <a:spLocks/>
          </p:cNvSpPr>
          <p:nvPr/>
        </p:nvSpPr>
        <p:spPr>
          <a:xfrm>
            <a:off x="1035897" y="1611239"/>
            <a:ext cx="6048715" cy="322314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r>
              <a:rPr lang="en-IN" dirty="0">
                <a:latin typeface="Helvetica Neue" panose="02000503000000020004" pitchFamily="2" charset="0"/>
              </a:rPr>
              <a:t>After loading, analysing, cleaning and performing univariate, bivariate analysis on the dataset provided we were able to get interesting insights and able to recommend some of stronger driving factors (variables) leading to defaults.</a:t>
            </a:r>
          </a:p>
          <a:p>
            <a:pPr marL="158750"/>
            <a:endParaRPr lang="en-IN" dirty="0">
              <a:latin typeface="Helvetica Neue" panose="02000503000000020004" pitchFamily="2" charset="0"/>
            </a:endParaRPr>
          </a:p>
          <a:p>
            <a:pPr marL="158750"/>
            <a:r>
              <a:rPr lang="en-IN" dirty="0">
                <a:latin typeface="Helvetica Neue" panose="02000503000000020004" pitchFamily="2" charset="0"/>
              </a:rPr>
              <a:t>In this section we will see columns/variables one by one and its univariate, bivariate analysis and if possibly it is stronger variable for the loan default.</a:t>
            </a:r>
          </a:p>
        </p:txBody>
      </p:sp>
    </p:spTree>
    <p:extLst>
      <p:ext uri="{BB962C8B-B14F-4D97-AF65-F5344CB8AC3E}">
        <p14:creationId xmlns:p14="http://schemas.microsoft.com/office/powerpoint/2010/main" val="2091439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7" name="Google Shape;307;p27"/>
          <p:cNvCxnSpPr>
            <a:cxnSpLocks/>
          </p:cNvCxnSpPr>
          <p:nvPr/>
        </p:nvCxnSpPr>
        <p:spPr>
          <a:xfrm>
            <a:off x="1248190" y="742881"/>
            <a:ext cx="7095932" cy="0"/>
          </a:xfrm>
          <a:prstGeom prst="straightConnector1">
            <a:avLst/>
          </a:prstGeom>
          <a:noFill/>
          <a:ln w="9525" cap="flat" cmpd="sng">
            <a:solidFill>
              <a:schemeClr val="dk1"/>
            </a:solidFill>
            <a:prstDash val="solid"/>
            <a:round/>
            <a:headEnd type="oval" w="med" len="med"/>
            <a:tailEnd type="oval" w="med" len="med"/>
          </a:ln>
        </p:spPr>
      </p:cxnSp>
      <p:sp>
        <p:nvSpPr>
          <p:cNvPr id="39" name="Google Shape;172;p24">
            <a:extLst>
              <a:ext uri="{FF2B5EF4-FFF2-40B4-BE49-F238E27FC236}">
                <a16:creationId xmlns:a16="http://schemas.microsoft.com/office/drawing/2014/main" id="{D86251D0-A5CD-A54F-87AD-D802E872A13E}"/>
              </a:ext>
            </a:extLst>
          </p:cNvPr>
          <p:cNvSpPr txBox="1">
            <a:spLocks/>
          </p:cNvSpPr>
          <p:nvPr/>
        </p:nvSpPr>
        <p:spPr>
          <a:xfrm>
            <a:off x="1248190" y="184687"/>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ExtraBold"/>
              <a:buNone/>
              <a:defRPr sz="2400" b="0" i="0" u="none" strike="noStrike" cap="none">
                <a:solidFill>
                  <a:schemeClr val="dk1"/>
                </a:solidFill>
                <a:latin typeface="Playfair Display ExtraBold"/>
                <a:ea typeface="Playfair Display ExtraBold"/>
                <a:cs typeface="Playfair Display ExtraBold"/>
                <a:sym typeface="Playfair Display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l"/>
            <a:r>
              <a:rPr lang="en-IN" dirty="0"/>
              <a:t>Let’s first see loan application trend for LC</a:t>
            </a:r>
          </a:p>
        </p:txBody>
      </p:sp>
      <p:pic>
        <p:nvPicPr>
          <p:cNvPr id="1026" name="Picture 2">
            <a:extLst>
              <a:ext uri="{FF2B5EF4-FFF2-40B4-BE49-F238E27FC236}">
                <a16:creationId xmlns:a16="http://schemas.microsoft.com/office/drawing/2014/main" id="{5C526279-C430-554B-BC7B-F0447450A4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131" y="989578"/>
            <a:ext cx="3936217" cy="23701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013304D-148B-7C4A-B46B-B8E9C0E8DE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0928" y="989577"/>
            <a:ext cx="4091941" cy="2370195"/>
          </a:xfrm>
          <a:prstGeom prst="rect">
            <a:avLst/>
          </a:prstGeom>
          <a:noFill/>
          <a:extLst>
            <a:ext uri="{909E8E84-426E-40DD-AFC4-6F175D3DCCD1}">
              <a14:hiddenFill xmlns:a14="http://schemas.microsoft.com/office/drawing/2010/main">
                <a:solidFill>
                  <a:srgbClr val="FFFFFF"/>
                </a:solidFill>
              </a14:hiddenFill>
            </a:ext>
          </a:extLst>
        </p:spPr>
      </p:pic>
      <p:sp>
        <p:nvSpPr>
          <p:cNvPr id="43" name="Google Shape;554;p32">
            <a:extLst>
              <a:ext uri="{FF2B5EF4-FFF2-40B4-BE49-F238E27FC236}">
                <a16:creationId xmlns:a16="http://schemas.microsoft.com/office/drawing/2014/main" id="{A4400036-69B5-BA48-BFBC-C518F2EC6DB1}"/>
              </a:ext>
            </a:extLst>
          </p:cNvPr>
          <p:cNvSpPr txBox="1">
            <a:spLocks/>
          </p:cNvSpPr>
          <p:nvPr/>
        </p:nvSpPr>
        <p:spPr>
          <a:xfrm>
            <a:off x="206733" y="3606468"/>
            <a:ext cx="7100515" cy="322821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44500" indent="-285750">
              <a:buFont typeface="Arial" panose="020B0604020202020204" pitchFamily="34" charset="0"/>
              <a:buChar char="•"/>
            </a:pPr>
            <a:r>
              <a:rPr lang="en-IN" dirty="0">
                <a:latin typeface="Helvetica Neue" panose="02000503000000020004" pitchFamily="2" charset="0"/>
              </a:rPr>
              <a:t>We can see growth in loans sanctioned by Lending Club year on year.</a:t>
            </a:r>
          </a:p>
          <a:p>
            <a:pPr marL="444500" indent="-285750">
              <a:buFont typeface="Arial" panose="020B0604020202020204" pitchFamily="34" charset="0"/>
              <a:buChar char="•"/>
            </a:pPr>
            <a:endParaRPr lang="en-IN" dirty="0">
              <a:latin typeface="Helvetica Neue" panose="02000503000000020004" pitchFamily="2" charset="0"/>
            </a:endParaRPr>
          </a:p>
          <a:p>
            <a:pPr marL="444500" indent="-285750">
              <a:buFont typeface="Arial" panose="020B0604020202020204" pitchFamily="34" charset="0"/>
              <a:buChar char="•"/>
            </a:pPr>
            <a:r>
              <a:rPr lang="en-IN" dirty="0">
                <a:latin typeface="Helvetica Neue" panose="02000503000000020004" pitchFamily="2" charset="0"/>
              </a:rPr>
              <a:t>Loans applications are seen more for last 3 months of year and lesser for first 3 months. May be by year ends people are looking for more cash as festival is around same time or they are consolidating debt by year end</a:t>
            </a:r>
          </a:p>
        </p:txBody>
      </p:sp>
    </p:spTree>
    <p:extLst>
      <p:ext uri="{BB962C8B-B14F-4D97-AF65-F5344CB8AC3E}">
        <p14:creationId xmlns:p14="http://schemas.microsoft.com/office/powerpoint/2010/main" val="4275174016"/>
      </p:ext>
    </p:extLst>
  </p:cSld>
  <p:clrMapOvr>
    <a:masterClrMapping/>
  </p:clrMapOvr>
</p:sld>
</file>

<file path=ppt/theme/theme1.xml><?xml version="1.0" encoding="utf-8"?>
<a:theme xmlns:a="http://schemas.openxmlformats.org/drawingml/2006/main" name="Minimalist Business Basic Template by Slidesgo">
  <a:themeElements>
    <a:clrScheme name="Simple Light">
      <a:dk1>
        <a:srgbClr val="191919"/>
      </a:dk1>
      <a:lt1>
        <a:srgbClr val="F0F0F0"/>
      </a:lt1>
      <a:dk2>
        <a:srgbClr val="E7C22C"/>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TotalTime>
  <Words>2461</Words>
  <Application>Microsoft Macintosh PowerPoint</Application>
  <PresentationFormat>On-screen Show (16:9)</PresentationFormat>
  <Paragraphs>263</Paragraphs>
  <Slides>30</Slides>
  <Notes>30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Playfair Display ExtraBold</vt:lpstr>
      <vt:lpstr>Roboto</vt:lpstr>
      <vt:lpstr>freight-text-pro</vt:lpstr>
      <vt:lpstr>Helvetica Neue</vt:lpstr>
      <vt:lpstr>Bebas Neue</vt:lpstr>
      <vt:lpstr>Nunito Light</vt:lpstr>
      <vt:lpstr>Minimalist Business Basic Template by Slidesgo</vt:lpstr>
      <vt:lpstr>Lending Club Case Study</vt:lpstr>
      <vt:lpstr>Index</vt:lpstr>
      <vt:lpstr>What is this case study about?</vt:lpstr>
      <vt:lpstr>Problem Statement</vt:lpstr>
      <vt:lpstr>Business Objective</vt:lpstr>
      <vt:lpstr>Business Understanding</vt:lpstr>
      <vt:lpstr>Analysis Approach</vt:lpstr>
      <vt:lpstr>PowerPoint Presentation</vt:lpstr>
      <vt:lpstr>PowerPoint Presentation</vt:lpstr>
      <vt:lpstr>Analysis of  Loan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Analysis of  Customer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Recommendation on  driving factors influencing tendency of default</vt:lpstr>
      <vt:lpstr>— Customer Attributes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Lending Club Case Study</dc:title>
  <cp:lastModifiedBy>Vikram Pawar</cp:lastModifiedBy>
  <cp:revision>14</cp:revision>
  <dcterms:modified xsi:type="dcterms:W3CDTF">2023-07-05T13:03:27Z</dcterms:modified>
</cp:coreProperties>
</file>